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79" r:id="rId12"/>
    <p:sldId id="265" r:id="rId13"/>
    <p:sldId id="266" r:id="rId14"/>
    <p:sldId id="318" r:id="rId15"/>
    <p:sldId id="267" r:id="rId16"/>
    <p:sldId id="271" r:id="rId17"/>
    <p:sldId id="268" r:id="rId18"/>
    <p:sldId id="269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3" r:id="rId28"/>
    <p:sldId id="284" r:id="rId29"/>
    <p:sldId id="287" r:id="rId30"/>
    <p:sldId id="291" r:id="rId31"/>
    <p:sldId id="285" r:id="rId32"/>
    <p:sldId id="290" r:id="rId33"/>
    <p:sldId id="288" r:id="rId34"/>
    <p:sldId id="300" r:id="rId35"/>
    <p:sldId id="292" r:id="rId36"/>
    <p:sldId id="320" r:id="rId37"/>
    <p:sldId id="293" r:id="rId38"/>
    <p:sldId id="294" r:id="rId39"/>
    <p:sldId id="295" r:id="rId40"/>
    <p:sldId id="286" r:id="rId41"/>
    <p:sldId id="296" r:id="rId42"/>
    <p:sldId id="297" r:id="rId43"/>
    <p:sldId id="298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9" r:id="rId59"/>
    <p:sldId id="317" r:id="rId6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4" autoAdjust="0"/>
    <p:restoredTop sz="87196" autoAdjust="0"/>
  </p:normalViewPr>
  <p:slideViewPr>
    <p:cSldViewPr snapToGrid="0">
      <p:cViewPr varScale="1">
        <p:scale>
          <a:sx n="94" d="100"/>
          <a:sy n="94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B9C00-117E-4BA0-A87E-5511B981506A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DE41C-510E-40C0-AA8E-028CCCD0F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377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4AD1-A4E8-40E5-90D1-33CB869CAC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01D9-D303-4997-AE29-59745D2F76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62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9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61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78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5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08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98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26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89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07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3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01D9-D303-4997-AE29-59745D2F760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013B-F32B-4E27-94AE-6B5175880155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91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6DD3-7AAA-46EA-AACE-7FFB1CE09690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7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DCD2-8B3E-4637-A318-C80D73E02848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4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E8C0-4C5B-4D5B-8FAE-A593FCD495C8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8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A9B-07DE-4E11-8F75-44FC6F332396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9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A69F-8F12-42BC-A47A-77F00579653E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53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9CD0-B04E-406D-96F1-101223E31772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1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37F5-4530-4FB7-A1FE-8D3C510B7179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4363-927D-47DA-8DC6-4670EF7D33B2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9632-3EA8-4871-A631-BF3624AEE8A9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25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EF-1EE0-4992-B9DC-37FFA9D51250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4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718A-1602-4753-874D-8658E0524959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FC6B-F11F-4359-B6AB-40454D504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04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4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Seq2Seq </a:t>
            </a:r>
            <a:r>
              <a:rPr lang="en-US" altLang="zh-CN" dirty="0" smtClean="0"/>
              <a:t>Learning:</a:t>
            </a:r>
            <a:br>
              <a:rPr lang="en-US" altLang="zh-CN" dirty="0" smtClean="0"/>
            </a:br>
            <a:r>
              <a:rPr lang="en-US" altLang="zh-CN" dirty="0" smtClean="0"/>
              <a:t>A Feature’s Perspective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Jun XU@</a:t>
            </a:r>
            <a:r>
              <a:rPr lang="en-US" altLang="zh-CN" dirty="0"/>
              <a:t> Harbin </a:t>
            </a:r>
            <a:endParaRPr lang="en-US" altLang="zh-CN" dirty="0" smtClean="0"/>
          </a:p>
          <a:p>
            <a:r>
              <a:rPr lang="en-US" altLang="zh-CN" dirty="0" smtClean="0"/>
              <a:t>June 22, 2016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97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特征怎么得到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人工设定</a:t>
            </a:r>
            <a:endParaRPr lang="en-US" altLang="zh-CN" dirty="0" smtClean="0"/>
          </a:p>
          <a:p>
            <a:pPr lvl="1"/>
            <a:r>
              <a:rPr lang="zh-CN" altLang="en-US" dirty="0"/>
              <a:t>直</a:t>
            </a:r>
            <a:r>
              <a:rPr lang="zh-CN" altLang="en-US" dirty="0" smtClean="0"/>
              <a:t>接设定：某单词出现次数、单词是否以</a:t>
            </a:r>
            <a:r>
              <a:rPr lang="en-US" altLang="zh-CN" dirty="0" err="1" smtClean="0"/>
              <a:t>es</a:t>
            </a:r>
            <a:r>
              <a:rPr lang="zh-CN" altLang="en-US" dirty="0" smtClean="0"/>
              <a:t>结尾等等；</a:t>
            </a:r>
            <a:endParaRPr lang="en-US" altLang="zh-CN" dirty="0" smtClean="0"/>
          </a:p>
          <a:p>
            <a:pPr lvl="1"/>
            <a:r>
              <a:rPr lang="zh-CN" altLang="en-US" dirty="0"/>
              <a:t>核函</a:t>
            </a:r>
            <a:r>
              <a:rPr lang="zh-CN" altLang="en-US" dirty="0" smtClean="0"/>
              <a:t>数；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特征怎么得到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人工设定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直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接设定：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某单词出现次数、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单词是否以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结尾等等；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核函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数；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/>
              <a:t>NN</a:t>
            </a:r>
            <a:r>
              <a:rPr lang="zh-CN" altLang="en-US" dirty="0" smtClean="0"/>
              <a:t>学习：</a:t>
            </a:r>
            <a:endParaRPr lang="en-US" altLang="zh-CN" dirty="0" smtClean="0"/>
          </a:p>
          <a:p>
            <a:pPr lvl="1"/>
            <a:r>
              <a:rPr lang="zh-CN" altLang="en-US" dirty="0"/>
              <a:t>使</a:t>
            </a:r>
            <a:r>
              <a:rPr lang="zh-CN" altLang="en-US" dirty="0" smtClean="0"/>
              <a:t>用神经网络（如最常见的</a:t>
            </a:r>
            <a:r>
              <a:rPr lang="en-US" altLang="zh-CN" dirty="0" smtClean="0"/>
              <a:t>FNN</a:t>
            </a:r>
            <a:r>
              <a:rPr lang="zh-CN" altLang="en-US" dirty="0" smtClean="0"/>
              <a:t>）对输入进行变换，在输出层获得“特征”；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理解特征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/>
              <a:t>2.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在</a:t>
            </a:r>
            <a:r>
              <a:rPr lang="zh-CN" altLang="en-US" dirty="0" smtClean="0"/>
              <a:t>提取语言模型特征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从特征角度理解增强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版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4.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面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临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的挑战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7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给定上下文，求目标词语在词表中的分布；</a:t>
            </a:r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5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给定上下文，求目标词语在词表中的分布；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统计流派：</a:t>
            </a:r>
            <a:r>
              <a:rPr lang="en-US" altLang="zh-CN" dirty="0" smtClean="0"/>
              <a:t>N-gram</a:t>
            </a:r>
          </a:p>
          <a:p>
            <a:r>
              <a:rPr lang="en-US" altLang="zh-CN" dirty="0" smtClean="0"/>
              <a:t>NN</a:t>
            </a:r>
            <a:r>
              <a:rPr lang="zh-CN" altLang="en-US" dirty="0" smtClean="0"/>
              <a:t>流派：</a:t>
            </a:r>
            <a:r>
              <a:rPr lang="en-US" altLang="zh-CN" dirty="0" smtClean="0"/>
              <a:t>FNNLM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RNNLM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1357" y="5896306"/>
            <a:ext cx="1104523" cy="28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上下文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1357" y="5111422"/>
            <a:ext cx="1104524" cy="58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模型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提取特征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01359" y="4631426"/>
            <a:ext cx="1104523" cy="28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分类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2953692" y="3951779"/>
            <a:ext cx="244444" cy="24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524438" y="3951779"/>
            <a:ext cx="244444" cy="24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95184" y="3951779"/>
            <a:ext cx="244444" cy="24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65930" y="3951779"/>
            <a:ext cx="244444" cy="24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236674" y="3951779"/>
            <a:ext cx="244444" cy="244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4787774" y="3572817"/>
            <a:ext cx="0" cy="369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666121" y="3951779"/>
            <a:ext cx="244444" cy="2444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NN</a:t>
            </a:r>
            <a:r>
              <a:rPr lang="zh-CN" altLang="en-US" dirty="0" smtClean="0"/>
              <a:t>语言模型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模型使用前馈神经网络、上下文为当前词</a:t>
            </a:r>
            <a:r>
              <a:rPr lang="zh-CN" altLang="en-US" dirty="0"/>
              <a:t>前</a:t>
            </a:r>
            <a:r>
              <a:rPr lang="zh-CN" altLang="en-US" dirty="0" smtClean="0"/>
              <a:t>面的</a:t>
            </a:r>
            <a:r>
              <a:rPr lang="en-US" altLang="zh-CN" dirty="0" smtClean="0"/>
              <a:t>n-1</a:t>
            </a:r>
            <a:r>
              <a:rPr lang="zh-CN" altLang="en-US" dirty="0" smtClean="0"/>
              <a:t>个词、目标词为当前词： </a:t>
            </a:r>
            <a:r>
              <a:rPr lang="en-US" altLang="zh-CN" dirty="0" err="1" smtClean="0"/>
              <a:t>Bengio</a:t>
            </a:r>
            <a:r>
              <a:rPr lang="en-US" altLang="zh-CN" dirty="0" smtClean="0"/>
              <a:t> </a:t>
            </a:r>
            <a:r>
              <a:rPr lang="en-US" altLang="zh-CN" dirty="0" smtClean="0"/>
              <a:t>2003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2785725"/>
            <a:ext cx="4552950" cy="33909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27" name="矩形 26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NN</a:t>
            </a:r>
            <a:r>
              <a:rPr lang="zh-CN" altLang="en-US" dirty="0" smtClean="0"/>
              <a:t>语言模型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优化计算量：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输出 </a:t>
            </a:r>
            <a:r>
              <a:rPr lang="en-US" altLang="zh-CN" dirty="0" smtClean="0"/>
              <a:t>H * V</a:t>
            </a:r>
            <a:r>
              <a:rPr lang="zh-CN" altLang="en-US" dirty="0" smtClean="0"/>
              <a:t>：最大，但可用层次化</a:t>
            </a:r>
            <a:r>
              <a:rPr lang="en-US" altLang="zh-CN" dirty="0" err="1" smtClean="0"/>
              <a:t>softmax</a:t>
            </a:r>
            <a:r>
              <a:rPr lang="zh-CN" altLang="en-US" dirty="0" smtClean="0"/>
              <a:t>使得计算量下降为</a:t>
            </a:r>
            <a:r>
              <a:rPr lang="en-US" altLang="zh-CN" dirty="0"/>
              <a:t> </a:t>
            </a:r>
            <a:r>
              <a:rPr lang="en-US" altLang="zh-CN" dirty="0" smtClean="0"/>
              <a:t>H * log(V)</a:t>
            </a:r>
          </a:p>
          <a:p>
            <a:pPr lvl="1"/>
            <a:r>
              <a:rPr lang="zh-CN" altLang="en-US" dirty="0" smtClean="0"/>
              <a:t>输</a:t>
            </a:r>
            <a:r>
              <a:rPr lang="zh-CN" altLang="en-US" dirty="0"/>
              <a:t>入 </a:t>
            </a:r>
            <a:r>
              <a:rPr lang="en-US" altLang="zh-CN" dirty="0"/>
              <a:t>n</a:t>
            </a:r>
            <a:r>
              <a:rPr lang="en-US" altLang="zh-CN" dirty="0" smtClean="0"/>
              <a:t> </a:t>
            </a:r>
            <a:r>
              <a:rPr lang="en-US" altLang="zh-CN" dirty="0"/>
              <a:t>* D </a:t>
            </a:r>
            <a:r>
              <a:rPr lang="zh-CN" altLang="en-US" dirty="0"/>
              <a:t>：较</a:t>
            </a:r>
            <a:r>
              <a:rPr lang="zh-CN" altLang="en-US" dirty="0" smtClean="0"/>
              <a:t>小</a:t>
            </a:r>
          </a:p>
          <a:p>
            <a:pPr lvl="1"/>
            <a:r>
              <a:rPr lang="zh-CN" altLang="en-US" dirty="0" smtClean="0"/>
              <a:t>隐层</a:t>
            </a:r>
            <a:r>
              <a:rPr lang="en-US" altLang="zh-CN" dirty="0" smtClean="0"/>
              <a:t> n * D * H : </a:t>
            </a:r>
            <a:r>
              <a:rPr lang="zh-CN" altLang="en-US" dirty="0" smtClean="0"/>
              <a:t>难以优化，只能删除；</a:t>
            </a:r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6" name="矩形 5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t="8624" b="24094"/>
          <a:stretch/>
        </p:blipFill>
        <p:spPr>
          <a:xfrm>
            <a:off x="2295525" y="4001294"/>
            <a:ext cx="4552950" cy="22814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281473" y="4001294"/>
            <a:ext cx="4572000" cy="8423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输出</a:t>
            </a:r>
            <a:endParaRPr lang="zh-CN" altLang="en-US" sz="24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85528" y="4843673"/>
            <a:ext cx="4572000" cy="8423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隐层</a:t>
            </a:r>
          </a:p>
        </p:txBody>
      </p:sp>
      <p:sp>
        <p:nvSpPr>
          <p:cNvPr id="19" name="矩形 18"/>
          <p:cNvSpPr/>
          <p:nvPr/>
        </p:nvSpPr>
        <p:spPr>
          <a:xfrm>
            <a:off x="2276475" y="5685983"/>
            <a:ext cx="4572000" cy="8423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endParaRPr lang="zh-CN" altLang="en-US" sz="24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4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NN</a:t>
            </a:r>
            <a:r>
              <a:rPr lang="zh-CN" altLang="en-US" dirty="0" smtClean="0"/>
              <a:t>语言模型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模型去除隐层，</a:t>
            </a:r>
            <a:r>
              <a:rPr lang="zh-CN" altLang="en-US" dirty="0"/>
              <a:t>上下文</a:t>
            </a:r>
            <a:r>
              <a:rPr lang="zh-CN" altLang="en-US" dirty="0" smtClean="0"/>
              <a:t>为当前词周围</a:t>
            </a:r>
            <a:r>
              <a:rPr lang="en-US" altLang="zh-CN" dirty="0"/>
              <a:t>n</a:t>
            </a:r>
            <a:r>
              <a:rPr lang="zh-CN" altLang="en-US" dirty="0" smtClean="0"/>
              <a:t>个词，目标为当前词：</a:t>
            </a:r>
            <a:r>
              <a:rPr lang="en-US" altLang="zh-CN" dirty="0" smtClean="0"/>
              <a:t>CBOW</a:t>
            </a:r>
          </a:p>
          <a:p>
            <a:r>
              <a:rPr lang="zh-CN" altLang="en-US" dirty="0"/>
              <a:t>模型去除隐</a:t>
            </a:r>
            <a:r>
              <a:rPr lang="zh-CN" altLang="en-US" dirty="0" smtClean="0"/>
              <a:t>层，上下文为当前词，目标词为</a:t>
            </a:r>
            <a:r>
              <a:rPr lang="zh-CN" altLang="en-US" dirty="0"/>
              <a:t>当前词周</a:t>
            </a:r>
            <a:r>
              <a:rPr lang="zh-CN" altLang="en-US" dirty="0" smtClean="0"/>
              <a:t>围</a:t>
            </a:r>
            <a:r>
              <a:rPr lang="en-US" altLang="zh-CN" dirty="0"/>
              <a:t>n</a:t>
            </a:r>
            <a:r>
              <a:rPr lang="zh-CN" altLang="en-US" dirty="0" smtClean="0"/>
              <a:t>个词：</a:t>
            </a:r>
            <a:r>
              <a:rPr lang="en-US" altLang="zh-CN" dirty="0" smtClean="0"/>
              <a:t>Skip-gram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89" y="3590017"/>
            <a:ext cx="5971222" cy="326798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7" name="矩形 6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1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NN</a:t>
            </a:r>
            <a:r>
              <a:rPr lang="zh-CN" altLang="en-US" dirty="0" smtClean="0"/>
              <a:t>语言模型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优化上下文：</a:t>
            </a:r>
            <a:endParaRPr lang="en-US" altLang="zh-CN" dirty="0" smtClean="0"/>
          </a:p>
          <a:p>
            <a:pPr lvl="1"/>
            <a:r>
              <a:rPr lang="zh-CN" altLang="en-US" dirty="0"/>
              <a:t>前</a:t>
            </a:r>
            <a:r>
              <a:rPr lang="zh-CN" altLang="en-US" dirty="0" smtClean="0"/>
              <a:t>面使用的上下文均为“窗口取词”，难以利用长距离信息；</a:t>
            </a:r>
            <a:endParaRPr lang="en-US" altLang="zh-CN" dirty="0" smtClean="0"/>
          </a:p>
          <a:p>
            <a:pPr lvl="1"/>
            <a:r>
              <a:rPr lang="zh-CN" altLang="en-US" dirty="0"/>
              <a:t>使</a:t>
            </a:r>
            <a:r>
              <a:rPr lang="zh-CN" altLang="en-US" dirty="0" smtClean="0"/>
              <a:t>用</a:t>
            </a:r>
            <a:r>
              <a:rPr lang="en-US" altLang="zh-CN" dirty="0" smtClean="0"/>
              <a:t>RNN</a:t>
            </a:r>
            <a:r>
              <a:rPr lang="zh-CN" altLang="en-US" dirty="0" smtClean="0"/>
              <a:t>来更好的表示上下文；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7" name="矩形 6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8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NN</a:t>
            </a:r>
            <a:r>
              <a:rPr lang="zh-CN" altLang="en-US" dirty="0"/>
              <a:t>语</a:t>
            </a:r>
            <a:r>
              <a:rPr lang="zh-CN" altLang="en-US" dirty="0" smtClean="0"/>
              <a:t>言模</a:t>
            </a:r>
            <a:r>
              <a:rPr lang="zh-CN" altLang="en-US" dirty="0"/>
              <a:t>型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RNNLM</a:t>
            </a:r>
            <a:r>
              <a:rPr lang="zh-CN" altLang="en-US" dirty="0" smtClean="0"/>
              <a:t>：使用</a:t>
            </a:r>
            <a:r>
              <a:rPr lang="en-US" altLang="zh-CN" dirty="0" smtClean="0"/>
              <a:t>RNN</a:t>
            </a:r>
            <a:r>
              <a:rPr lang="zh-CN" altLang="en-US" dirty="0"/>
              <a:t>更好</a:t>
            </a:r>
            <a:r>
              <a:rPr lang="zh-CN" altLang="en-US" dirty="0" smtClean="0"/>
              <a:t>的表示上下文；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88" y="2653083"/>
            <a:ext cx="3722624" cy="35238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8" name="矩形 7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0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</a:t>
            </a:r>
            <a:r>
              <a:rPr lang="zh-CN" altLang="en-US" dirty="0" smtClean="0"/>
              <a:t>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两个角度：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从语言模型角度来看</a:t>
            </a:r>
            <a:r>
              <a:rPr lang="zh-CN" altLang="en-US" dirty="0" smtClean="0"/>
              <a:t>待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从特征角度来看待增强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/>
              <a:t>一幅画面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在今天，如何做特征提取；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NN</a:t>
            </a:r>
            <a:r>
              <a:rPr lang="zh-CN" altLang="en-US" dirty="0"/>
              <a:t>语</a:t>
            </a:r>
            <a:r>
              <a:rPr lang="zh-CN" altLang="en-US" dirty="0" smtClean="0"/>
              <a:t>言模</a:t>
            </a:r>
            <a:r>
              <a:rPr lang="zh-CN" altLang="en-US" dirty="0"/>
              <a:t>型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如果将整个句子的表示也作为解码词语的输入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88" y="2653083"/>
            <a:ext cx="3722624" cy="352388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7" idx="0"/>
          </p:cNvCxnSpPr>
          <p:nvPr/>
        </p:nvCxnSpPr>
        <p:spPr>
          <a:xfrm flipV="1">
            <a:off x="2926121" y="3911098"/>
            <a:ext cx="1564398" cy="136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346699" y="5278170"/>
            <a:ext cx="1158843" cy="407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sentence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10" name="矩形 9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0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NN</a:t>
            </a:r>
            <a:r>
              <a:rPr lang="zh-CN" altLang="en-US" dirty="0"/>
              <a:t>语</a:t>
            </a:r>
            <a:r>
              <a:rPr lang="zh-CN" altLang="en-US" dirty="0" smtClean="0"/>
              <a:t>言模</a:t>
            </a:r>
            <a:r>
              <a:rPr lang="zh-CN" altLang="en-US" dirty="0"/>
              <a:t>型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Encoder-decoder</a:t>
            </a:r>
            <a:r>
              <a:rPr lang="zh-CN" altLang="en-US" dirty="0" smtClean="0"/>
              <a:t>框架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26" y="2209010"/>
            <a:ext cx="4168947" cy="410288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9" name="矩形 8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NN</a:t>
            </a:r>
            <a:r>
              <a:rPr lang="zh-CN" altLang="en-US" dirty="0"/>
              <a:t>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Sequence to sequence:</a:t>
            </a:r>
          </a:p>
          <a:p>
            <a:pPr lvl="1"/>
            <a:r>
              <a:rPr lang="zh-CN" altLang="en-US" dirty="0"/>
              <a:t>去</a:t>
            </a:r>
            <a:r>
              <a:rPr lang="zh-CN" altLang="en-US" dirty="0" smtClean="0"/>
              <a:t>掉隐层；</a:t>
            </a:r>
            <a:endParaRPr lang="en-US" altLang="zh-CN" dirty="0" smtClean="0"/>
          </a:p>
          <a:p>
            <a:pPr lvl="1"/>
            <a:r>
              <a:rPr lang="zh-CN" altLang="en-US" dirty="0"/>
              <a:t>更好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context</a:t>
            </a:r>
            <a:r>
              <a:rPr lang="zh-CN" altLang="en-US" dirty="0" smtClean="0"/>
              <a:t>表示，</a:t>
            </a:r>
            <a:r>
              <a:rPr lang="en-US" altLang="zh-CN" dirty="0" smtClean="0"/>
              <a:t>RNN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 lvl="1"/>
            <a:r>
              <a:rPr lang="zh-CN" altLang="en-US" dirty="0"/>
              <a:t>解</a:t>
            </a:r>
            <a:r>
              <a:rPr lang="zh-CN" altLang="en-US" dirty="0" smtClean="0"/>
              <a:t>码时提供</a:t>
            </a:r>
            <a:r>
              <a:rPr lang="en-US" altLang="zh-CN" dirty="0" smtClean="0"/>
              <a:t>sentence</a:t>
            </a:r>
            <a:r>
              <a:rPr lang="zh-CN" altLang="en-US" dirty="0" smtClean="0"/>
              <a:t>表示；</a:t>
            </a:r>
            <a:endParaRPr lang="en-US" altLang="zh-CN" dirty="0" smtClean="0"/>
          </a:p>
          <a:p>
            <a:pPr lvl="1"/>
            <a:r>
              <a:rPr lang="zh-CN" altLang="en-US" dirty="0"/>
              <a:t>整</a:t>
            </a:r>
            <a:r>
              <a:rPr lang="zh-CN" altLang="en-US" dirty="0" smtClean="0"/>
              <a:t>合；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99364"/>
            <a:ext cx="7553325" cy="18669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526440" y="77650"/>
            <a:ext cx="1988910" cy="1613039"/>
            <a:chOff x="6184572" y="3572479"/>
            <a:chExt cx="2527426" cy="2049787"/>
          </a:xfrm>
        </p:grpSpPr>
        <p:sp>
          <p:nvSpPr>
            <p:cNvPr id="6" name="矩形 5"/>
            <p:cNvSpPr/>
            <p:nvPr/>
          </p:nvSpPr>
          <p:spPr>
            <a:xfrm>
              <a:off x="6932239" y="5341609"/>
              <a:ext cx="1104523" cy="28065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上下文</a:t>
              </a:r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6932237" y="4865011"/>
              <a:ext cx="1086417" cy="34480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模型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932239" y="4451265"/>
              <a:ext cx="1104523" cy="28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分类</a:t>
              </a:r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6184572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755318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732606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896810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467554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8018654" y="3572479"/>
              <a:ext cx="0" cy="369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897001" y="3951441"/>
              <a:ext cx="244444" cy="2444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3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NN</a:t>
            </a:r>
            <a:r>
              <a:rPr lang="zh-CN" altLang="en-US" dirty="0"/>
              <a:t>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</a:t>
            </a:r>
            <a:r>
              <a:rPr lang="zh-CN" altLang="en-US" dirty="0"/>
              <a:t>在</a:t>
            </a:r>
            <a:r>
              <a:rPr lang="zh-CN" altLang="en-US" dirty="0" smtClean="0"/>
              <a:t>说什么？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NN</a:t>
            </a:r>
            <a:r>
              <a:rPr lang="zh-CN" altLang="en-US" dirty="0"/>
              <a:t>语言模型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我在说什么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？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基本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是</a:t>
            </a:r>
            <a:r>
              <a:rPr lang="zh-CN" altLang="en-US" dirty="0" smtClean="0"/>
              <a:t>一个经过优化的语言模型，用来提取</a:t>
            </a:r>
            <a:r>
              <a:rPr lang="zh-CN" altLang="en-US" dirty="0"/>
              <a:t>上下</a:t>
            </a:r>
            <a:r>
              <a:rPr lang="zh-CN" altLang="en-US" dirty="0" smtClean="0"/>
              <a:t>文特征（语言模型特征）；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理解特征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提取语言模型特征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从特征角度理解增强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4.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面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临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的挑战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LSTM </a:t>
            </a:r>
            <a:r>
              <a:rPr lang="en-US" altLang="zh-CN" dirty="0" smtClean="0"/>
              <a:t>Seq2Seq</a:t>
            </a:r>
            <a:endParaRPr lang="en-US" altLang="zh-CN" dirty="0" smtClean="0"/>
          </a:p>
          <a:p>
            <a:r>
              <a:rPr lang="zh-CN" altLang="en-US" dirty="0"/>
              <a:t>输</a:t>
            </a:r>
            <a:r>
              <a:rPr lang="zh-CN" altLang="en-US" dirty="0" smtClean="0"/>
              <a:t>入</a:t>
            </a:r>
            <a:r>
              <a:rPr lang="zh-CN" altLang="en-US" dirty="0"/>
              <a:t>新特征（如拼音、词性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Bi-direction</a:t>
            </a:r>
          </a:p>
          <a:p>
            <a:r>
              <a:rPr lang="en-US" altLang="zh-CN" dirty="0" smtClean="0"/>
              <a:t>Attention</a:t>
            </a:r>
          </a:p>
          <a:p>
            <a:r>
              <a:rPr lang="en-US" altLang="zh-CN" dirty="0" smtClean="0"/>
              <a:t>Localized attention</a:t>
            </a:r>
            <a:endParaRPr lang="en-US" altLang="zh-CN" dirty="0"/>
          </a:p>
          <a:p>
            <a:r>
              <a:rPr lang="zh-CN" altLang="en-US" dirty="0" smtClean="0"/>
              <a:t>解码时引入</a:t>
            </a:r>
            <a:r>
              <a:rPr lang="en-US" altLang="zh-CN" dirty="0" smtClean="0"/>
              <a:t>N-gram</a:t>
            </a:r>
            <a:r>
              <a:rPr lang="zh-CN" altLang="en-US" dirty="0" smtClean="0"/>
              <a:t>语言模型</a:t>
            </a:r>
            <a:endParaRPr lang="en-US" altLang="zh-CN" dirty="0" smtClean="0"/>
          </a:p>
          <a:p>
            <a:r>
              <a:rPr lang="zh-CN" altLang="en-US" dirty="0" smtClean="0"/>
              <a:t>损失函数使用最小风险</a:t>
            </a:r>
            <a:endParaRPr lang="en-US" altLang="zh-CN" dirty="0" smtClean="0"/>
          </a:p>
          <a:p>
            <a:r>
              <a:rPr lang="zh-CN" altLang="en-US" dirty="0"/>
              <a:t>损失函</a:t>
            </a:r>
            <a:r>
              <a:rPr lang="zh-CN" altLang="en-US" dirty="0" smtClean="0"/>
              <a:t>数针对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进行处罚</a:t>
            </a:r>
            <a:endParaRPr lang="en-US" altLang="zh-CN" dirty="0" smtClean="0"/>
          </a:p>
          <a:p>
            <a:r>
              <a:rPr lang="en-US" altLang="zh-CN" dirty="0"/>
              <a:t>……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3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</a:t>
            </a:r>
            <a:r>
              <a:rPr lang="zh-CN" altLang="en-US" dirty="0"/>
              <a:t>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a mess!!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</a:t>
            </a:r>
            <a:r>
              <a:rPr lang="zh-CN" altLang="en-US" dirty="0"/>
              <a:t>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What a mess!!</a:t>
            </a:r>
          </a:p>
          <a:p>
            <a:r>
              <a:rPr lang="zh-CN" altLang="en-US" dirty="0" smtClean="0"/>
              <a:t>什么玩意儿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LSTM </a:t>
            </a:r>
            <a:r>
              <a:rPr lang="en-US" altLang="zh-CN" dirty="0" smtClean="0"/>
              <a:t>Seq2Seq</a:t>
            </a:r>
            <a:endParaRPr lang="en-US" altLang="zh-CN" dirty="0" smtClean="0"/>
          </a:p>
          <a:p>
            <a:r>
              <a:rPr lang="zh-CN" altLang="en-US" dirty="0"/>
              <a:t>输</a:t>
            </a:r>
            <a:r>
              <a:rPr lang="zh-CN" altLang="en-US" dirty="0" smtClean="0"/>
              <a:t>入</a:t>
            </a:r>
            <a:r>
              <a:rPr lang="zh-CN" altLang="en-US" dirty="0"/>
              <a:t>新特征（如拼音、词性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Bi-direction</a:t>
            </a:r>
          </a:p>
          <a:p>
            <a:r>
              <a:rPr lang="en-US" altLang="zh-CN" dirty="0" smtClean="0"/>
              <a:t>Attention</a:t>
            </a:r>
          </a:p>
          <a:p>
            <a:r>
              <a:rPr lang="en-US" altLang="zh-CN" dirty="0" smtClean="0"/>
              <a:t>Localized attention</a:t>
            </a:r>
            <a:endParaRPr lang="en-US" altLang="zh-CN" dirty="0"/>
          </a:p>
          <a:p>
            <a:r>
              <a:rPr lang="zh-CN" altLang="en-US" dirty="0" smtClean="0"/>
              <a:t>解码时引入</a:t>
            </a:r>
            <a:r>
              <a:rPr lang="en-US" altLang="zh-CN" dirty="0" smtClean="0"/>
              <a:t>N-gram</a:t>
            </a:r>
            <a:r>
              <a:rPr lang="zh-CN" altLang="en-US" dirty="0" smtClean="0"/>
              <a:t>语言模型</a:t>
            </a:r>
            <a:endParaRPr lang="en-US" altLang="zh-CN" dirty="0" smtClean="0"/>
          </a:p>
          <a:p>
            <a:r>
              <a:rPr lang="zh-CN" altLang="en-US" dirty="0" smtClean="0"/>
              <a:t>损失函数使用最小风险</a:t>
            </a:r>
            <a:endParaRPr lang="en-US" altLang="zh-CN" dirty="0" smtClean="0"/>
          </a:p>
          <a:p>
            <a:r>
              <a:rPr lang="zh-CN" altLang="en-US" dirty="0"/>
              <a:t>损失函</a:t>
            </a:r>
            <a:r>
              <a:rPr lang="zh-CN" altLang="en-US" dirty="0" smtClean="0"/>
              <a:t>数针对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进行处罚</a:t>
            </a:r>
            <a:endParaRPr lang="en-US" altLang="zh-CN" dirty="0" smtClean="0"/>
          </a:p>
          <a:p>
            <a:r>
              <a:rPr lang="en-US" altLang="zh-CN" dirty="0"/>
              <a:t>……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833092"/>
            <a:ext cx="7886700" cy="1334034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更好的语言模型特征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8650" y="3159659"/>
            <a:ext cx="7886700" cy="923454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词本身特征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650" y="4083113"/>
            <a:ext cx="7886700" cy="4979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引入外部资源：另一种语言模型特征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650" y="4581053"/>
            <a:ext cx="7886700" cy="100493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“增强学习”：优化目标函数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7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65" y="1435233"/>
            <a:ext cx="3622270" cy="50711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蓝</a:t>
            </a:r>
            <a:r>
              <a:rPr lang="zh-CN" altLang="en-US" dirty="0" smtClean="0"/>
              <a:t>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6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LSTM </a:t>
            </a:r>
            <a:r>
              <a:rPr lang="en-US" altLang="zh-CN" dirty="0" smtClean="0"/>
              <a:t>Seq2Seq</a:t>
            </a:r>
            <a:endParaRPr lang="en-US" altLang="zh-CN" dirty="0" smtClean="0"/>
          </a:p>
          <a:p>
            <a:r>
              <a:rPr lang="zh-CN" altLang="en-US" dirty="0"/>
              <a:t>输</a:t>
            </a:r>
            <a:r>
              <a:rPr lang="zh-CN" altLang="en-US" dirty="0" smtClean="0"/>
              <a:t>入</a:t>
            </a:r>
            <a:r>
              <a:rPr lang="zh-CN" altLang="en-US" dirty="0"/>
              <a:t>新特征（如拼音、词性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Bi-direction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Attention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Localized attention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解码时引入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N-gram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语言模型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损失函数使用最小风险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损失函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数针对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attention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进行处罚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……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825625"/>
            <a:ext cx="7886700" cy="1334034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更好的语言模型特征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6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LSTM </a:t>
            </a:r>
            <a:r>
              <a:rPr lang="en-US" altLang="zh-CN" dirty="0" smtClean="0"/>
              <a:t>Seq2Seq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将普通</a:t>
            </a:r>
            <a:r>
              <a:rPr lang="en-US" altLang="zh-CN" dirty="0" smtClean="0"/>
              <a:t>RNN</a:t>
            </a:r>
            <a:r>
              <a:rPr lang="zh-CN" altLang="en-US" dirty="0" smtClean="0"/>
              <a:t>改进为</a:t>
            </a:r>
            <a:r>
              <a:rPr lang="en-US" altLang="zh-CN" dirty="0" smtClean="0"/>
              <a:t>LSTM</a:t>
            </a:r>
            <a:r>
              <a:rPr lang="zh-CN" altLang="en-US" dirty="0" smtClean="0"/>
              <a:t>，</a:t>
            </a:r>
            <a:r>
              <a:rPr lang="zh-CN" altLang="en-US" dirty="0"/>
              <a:t>更好</a:t>
            </a:r>
            <a:r>
              <a:rPr lang="zh-CN" altLang="en-US" dirty="0" smtClean="0"/>
              <a:t>的利用长距离依赖</a:t>
            </a:r>
            <a:endParaRPr lang="zh-CN" altLang="en-US" dirty="0"/>
          </a:p>
        </p:txBody>
      </p:sp>
      <p:grpSp>
        <p:nvGrpSpPr>
          <p:cNvPr id="71" name="组合 70"/>
          <p:cNvGrpSpPr/>
          <p:nvPr/>
        </p:nvGrpSpPr>
        <p:grpSpPr>
          <a:xfrm>
            <a:off x="2529265" y="2373577"/>
            <a:ext cx="4085470" cy="3255434"/>
            <a:chOff x="2529265" y="2254867"/>
            <a:chExt cx="4085470" cy="3255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40"/>
                <p:cNvSpPr txBox="1"/>
                <p:nvPr/>
              </p:nvSpPr>
              <p:spPr>
                <a:xfrm>
                  <a:off x="2804061" y="5196913"/>
                  <a:ext cx="383310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061" y="5196913"/>
                  <a:ext cx="383310" cy="30724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41"/>
                <p:cNvSpPr txBox="1"/>
                <p:nvPr/>
              </p:nvSpPr>
              <p:spPr>
                <a:xfrm>
                  <a:off x="3579961" y="5196913"/>
                  <a:ext cx="387738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961" y="5196913"/>
                  <a:ext cx="387738" cy="3072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42"/>
                <p:cNvSpPr txBox="1"/>
                <p:nvPr/>
              </p:nvSpPr>
              <p:spPr>
                <a:xfrm>
                  <a:off x="4362503" y="5196913"/>
                  <a:ext cx="387738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503" y="5196913"/>
                  <a:ext cx="387738" cy="3072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43"/>
            <p:cNvSpPr txBox="1"/>
            <p:nvPr/>
          </p:nvSpPr>
          <p:spPr>
            <a:xfrm>
              <a:off x="5006732" y="5203056"/>
              <a:ext cx="659564" cy="30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&lt;PAD&gt;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Straight Arrow Connector 144"/>
            <p:cNvCxnSpPr>
              <a:stCxn id="17" idx="0"/>
            </p:cNvCxnSpPr>
            <p:nvPr/>
          </p:nvCxnSpPr>
          <p:spPr>
            <a:xfrm flipV="1">
              <a:off x="2995717" y="4946415"/>
              <a:ext cx="2" cy="250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145"/>
            <p:cNvCxnSpPr>
              <a:stCxn id="18" idx="0"/>
            </p:cNvCxnSpPr>
            <p:nvPr/>
          </p:nvCxnSpPr>
          <p:spPr>
            <a:xfrm flipV="1">
              <a:off x="3773829" y="4946415"/>
              <a:ext cx="2216" cy="250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146"/>
            <p:cNvCxnSpPr>
              <a:stCxn id="19" idx="0"/>
            </p:cNvCxnSpPr>
            <p:nvPr/>
          </p:nvCxnSpPr>
          <p:spPr>
            <a:xfrm flipV="1">
              <a:off x="4556372" y="4946415"/>
              <a:ext cx="1" cy="250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147"/>
            <p:cNvCxnSpPr>
              <a:stCxn id="20" idx="0"/>
            </p:cNvCxnSpPr>
            <p:nvPr/>
          </p:nvCxnSpPr>
          <p:spPr>
            <a:xfrm flipV="1">
              <a:off x="5336514" y="4946415"/>
              <a:ext cx="186" cy="256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148"/>
            <p:cNvSpPr/>
            <p:nvPr/>
          </p:nvSpPr>
          <p:spPr>
            <a:xfrm>
              <a:off x="6348376" y="4615250"/>
              <a:ext cx="266359" cy="260257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149"/>
            <p:cNvSpPr/>
            <p:nvPr/>
          </p:nvSpPr>
          <p:spPr>
            <a:xfrm>
              <a:off x="2904650" y="2844841"/>
              <a:ext cx="182136" cy="3857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150"/>
            <p:cNvSpPr/>
            <p:nvPr/>
          </p:nvSpPr>
          <p:spPr>
            <a:xfrm>
              <a:off x="3684977" y="2844841"/>
              <a:ext cx="182136" cy="3857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51"/>
            <p:cNvSpPr/>
            <p:nvPr/>
          </p:nvSpPr>
          <p:spPr>
            <a:xfrm>
              <a:off x="4465305" y="2844841"/>
              <a:ext cx="182136" cy="3857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152"/>
            <p:cNvSpPr/>
            <p:nvPr/>
          </p:nvSpPr>
          <p:spPr>
            <a:xfrm>
              <a:off x="5245632" y="2844841"/>
              <a:ext cx="182136" cy="3857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Arrow Connector 154"/>
            <p:cNvCxnSpPr>
              <a:stCxn id="26" idx="0"/>
              <a:endCxn id="34" idx="2"/>
            </p:cNvCxnSpPr>
            <p:nvPr/>
          </p:nvCxnSpPr>
          <p:spPr>
            <a:xfrm flipH="1" flipV="1">
              <a:off x="2990800" y="2598154"/>
              <a:ext cx="4918" cy="246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155"/>
            <p:cNvCxnSpPr>
              <a:stCxn id="27" idx="0"/>
              <a:endCxn id="35" idx="2"/>
            </p:cNvCxnSpPr>
            <p:nvPr/>
          </p:nvCxnSpPr>
          <p:spPr>
            <a:xfrm flipH="1" flipV="1">
              <a:off x="3774522" y="2573538"/>
              <a:ext cx="1523" cy="271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156"/>
            <p:cNvCxnSpPr>
              <a:stCxn id="28" idx="0"/>
              <a:endCxn id="36" idx="2"/>
            </p:cNvCxnSpPr>
            <p:nvPr/>
          </p:nvCxnSpPr>
          <p:spPr>
            <a:xfrm flipH="1" flipV="1">
              <a:off x="4556236" y="2562112"/>
              <a:ext cx="136" cy="282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157"/>
            <p:cNvCxnSpPr>
              <a:stCxn id="29" idx="0"/>
              <a:endCxn id="37" idx="2"/>
            </p:cNvCxnSpPr>
            <p:nvPr/>
          </p:nvCxnSpPr>
          <p:spPr>
            <a:xfrm flipV="1">
              <a:off x="5336700" y="2564923"/>
              <a:ext cx="1181" cy="279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158"/>
                <p:cNvSpPr txBox="1"/>
                <p:nvPr/>
              </p:nvSpPr>
              <p:spPr>
                <a:xfrm>
                  <a:off x="2529265" y="2290909"/>
                  <a:ext cx="923070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EOS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265" y="2290909"/>
                  <a:ext cx="923070" cy="3072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1921" b="-98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159"/>
                <p:cNvSpPr txBox="1"/>
                <p:nvPr/>
              </p:nvSpPr>
              <p:spPr>
                <a:xfrm>
                  <a:off x="3579961" y="2266293"/>
                  <a:ext cx="389124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961" y="2266293"/>
                  <a:ext cx="389124" cy="3072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60"/>
                <p:cNvSpPr txBox="1"/>
                <p:nvPr/>
              </p:nvSpPr>
              <p:spPr>
                <a:xfrm>
                  <a:off x="4361675" y="2254867"/>
                  <a:ext cx="389124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675" y="2254867"/>
                  <a:ext cx="389124" cy="3072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161"/>
                <p:cNvSpPr txBox="1"/>
                <p:nvPr/>
              </p:nvSpPr>
              <p:spPr>
                <a:xfrm>
                  <a:off x="5145533" y="2257677"/>
                  <a:ext cx="384696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533" y="2257677"/>
                  <a:ext cx="384696" cy="3072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162"/>
            <p:cNvCxnSpPr>
              <a:stCxn id="29" idx="1"/>
              <a:endCxn id="28" idx="3"/>
            </p:cNvCxnSpPr>
            <p:nvPr/>
          </p:nvCxnSpPr>
          <p:spPr>
            <a:xfrm flipH="1">
              <a:off x="4647440" y="3037691"/>
              <a:ext cx="5981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163"/>
            <p:cNvCxnSpPr>
              <a:stCxn id="28" idx="1"/>
              <a:endCxn id="27" idx="3"/>
            </p:cNvCxnSpPr>
            <p:nvPr/>
          </p:nvCxnSpPr>
          <p:spPr>
            <a:xfrm flipH="1">
              <a:off x="3867113" y="3037691"/>
              <a:ext cx="5981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164"/>
            <p:cNvCxnSpPr>
              <a:stCxn id="27" idx="1"/>
              <a:endCxn id="26" idx="3"/>
            </p:cNvCxnSpPr>
            <p:nvPr/>
          </p:nvCxnSpPr>
          <p:spPr>
            <a:xfrm flipH="1">
              <a:off x="3086786" y="3037691"/>
              <a:ext cx="5981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168"/>
            <p:cNvCxnSpPr>
              <a:stCxn id="25" idx="0"/>
              <a:endCxn id="29" idx="3"/>
            </p:cNvCxnSpPr>
            <p:nvPr/>
          </p:nvCxnSpPr>
          <p:spPr>
            <a:xfrm rot="16200000" flipV="1">
              <a:off x="5165883" y="3299576"/>
              <a:ext cx="1577560" cy="105378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144"/>
            <p:cNvCxnSpPr/>
            <p:nvPr/>
          </p:nvCxnSpPr>
          <p:spPr>
            <a:xfrm flipV="1">
              <a:off x="2991104" y="3216286"/>
              <a:ext cx="2" cy="250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145"/>
            <p:cNvCxnSpPr/>
            <p:nvPr/>
          </p:nvCxnSpPr>
          <p:spPr>
            <a:xfrm flipV="1">
              <a:off x="3769217" y="3216286"/>
              <a:ext cx="2216" cy="250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146"/>
            <p:cNvCxnSpPr/>
            <p:nvPr/>
          </p:nvCxnSpPr>
          <p:spPr>
            <a:xfrm flipV="1">
              <a:off x="4551759" y="3216286"/>
              <a:ext cx="1" cy="250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147"/>
            <p:cNvCxnSpPr/>
            <p:nvPr/>
          </p:nvCxnSpPr>
          <p:spPr>
            <a:xfrm flipV="1">
              <a:off x="5332086" y="3216286"/>
              <a:ext cx="1" cy="253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40"/>
                <p:cNvSpPr txBox="1"/>
                <p:nvPr/>
              </p:nvSpPr>
              <p:spPr>
                <a:xfrm>
                  <a:off x="2806367" y="3494444"/>
                  <a:ext cx="389125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6367" y="3494444"/>
                  <a:ext cx="389125" cy="30724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141"/>
                <p:cNvSpPr txBox="1"/>
                <p:nvPr/>
              </p:nvSpPr>
              <p:spPr>
                <a:xfrm>
                  <a:off x="3582267" y="3494444"/>
                  <a:ext cx="389125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267" y="3494444"/>
                  <a:ext cx="389125" cy="30724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42"/>
                <p:cNvSpPr txBox="1"/>
                <p:nvPr/>
              </p:nvSpPr>
              <p:spPr>
                <a:xfrm>
                  <a:off x="4364809" y="3494444"/>
                  <a:ext cx="384696" cy="307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809" y="3494444"/>
                  <a:ext cx="384696" cy="30724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143"/>
            <p:cNvSpPr txBox="1"/>
            <p:nvPr/>
          </p:nvSpPr>
          <p:spPr>
            <a:xfrm>
              <a:off x="5009038" y="3500587"/>
              <a:ext cx="568350" cy="30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&lt;Go&gt;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Rectangle 126"/>
            <p:cNvSpPr/>
            <p:nvPr/>
          </p:nvSpPr>
          <p:spPr>
            <a:xfrm>
              <a:off x="2904650" y="4552530"/>
              <a:ext cx="182136" cy="385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127"/>
            <p:cNvSpPr/>
            <p:nvPr/>
          </p:nvSpPr>
          <p:spPr>
            <a:xfrm>
              <a:off x="3684977" y="4552530"/>
              <a:ext cx="182136" cy="385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128"/>
            <p:cNvSpPr/>
            <p:nvPr/>
          </p:nvSpPr>
          <p:spPr>
            <a:xfrm>
              <a:off x="4465305" y="4552530"/>
              <a:ext cx="182136" cy="385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129"/>
            <p:cNvSpPr/>
            <p:nvPr/>
          </p:nvSpPr>
          <p:spPr>
            <a:xfrm>
              <a:off x="5245632" y="4552530"/>
              <a:ext cx="182136" cy="385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Arrow Connector 130"/>
            <p:cNvCxnSpPr>
              <a:stCxn id="61" idx="3"/>
              <a:endCxn id="62" idx="1"/>
            </p:cNvCxnSpPr>
            <p:nvPr/>
          </p:nvCxnSpPr>
          <p:spPr>
            <a:xfrm>
              <a:off x="3086786" y="4745380"/>
              <a:ext cx="5981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131"/>
            <p:cNvCxnSpPr>
              <a:stCxn id="62" idx="3"/>
              <a:endCxn id="63" idx="1"/>
            </p:cNvCxnSpPr>
            <p:nvPr/>
          </p:nvCxnSpPr>
          <p:spPr>
            <a:xfrm>
              <a:off x="3867113" y="4745380"/>
              <a:ext cx="5981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132"/>
            <p:cNvCxnSpPr>
              <a:stCxn id="63" idx="3"/>
              <a:endCxn id="64" idx="1"/>
            </p:cNvCxnSpPr>
            <p:nvPr/>
          </p:nvCxnSpPr>
          <p:spPr>
            <a:xfrm>
              <a:off x="4647440" y="4745380"/>
              <a:ext cx="5981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Elbow Connector 170"/>
            <p:cNvCxnSpPr>
              <a:stCxn id="64" idx="3"/>
            </p:cNvCxnSpPr>
            <p:nvPr/>
          </p:nvCxnSpPr>
          <p:spPr>
            <a:xfrm>
              <a:off x="5427768" y="4745380"/>
              <a:ext cx="9206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矩形 71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语言模型特征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输入新特征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输入词本身以及其它属性，如拼音、词性等等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529265" y="2373577"/>
            <a:ext cx="4085470" cy="3594520"/>
            <a:chOff x="2529265" y="2373577"/>
            <a:chExt cx="4085470" cy="3594520"/>
          </a:xfrm>
        </p:grpSpPr>
        <p:grpSp>
          <p:nvGrpSpPr>
            <p:cNvPr id="71" name="组合 70"/>
            <p:cNvGrpSpPr/>
            <p:nvPr/>
          </p:nvGrpSpPr>
          <p:grpSpPr>
            <a:xfrm>
              <a:off x="2529265" y="2373577"/>
              <a:ext cx="4085470" cy="3588378"/>
              <a:chOff x="2529265" y="2254867"/>
              <a:chExt cx="4085470" cy="35883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40"/>
                  <p:cNvSpPr txBox="1"/>
                  <p:nvPr/>
                </p:nvSpPr>
                <p:spPr>
                  <a:xfrm>
                    <a:off x="2804061" y="5196914"/>
                    <a:ext cx="39143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dirty="0" smtClean="0">
                      <a:solidFill>
                        <a:prstClr val="black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4061" y="5196914"/>
                    <a:ext cx="391431" cy="64633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3125" b="-660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144"/>
              <p:cNvCxnSpPr>
                <a:stCxn id="17" idx="0"/>
              </p:cNvCxnSpPr>
              <p:nvPr/>
            </p:nvCxnSpPr>
            <p:spPr>
              <a:xfrm flipH="1" flipV="1">
                <a:off x="2995723" y="4946416"/>
                <a:ext cx="4054" cy="250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145"/>
              <p:cNvCxnSpPr/>
              <p:nvPr/>
            </p:nvCxnSpPr>
            <p:spPr>
              <a:xfrm flipV="1">
                <a:off x="3773829" y="4946415"/>
                <a:ext cx="2216" cy="250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146"/>
              <p:cNvCxnSpPr/>
              <p:nvPr/>
            </p:nvCxnSpPr>
            <p:spPr>
              <a:xfrm flipV="1">
                <a:off x="4556372" y="4946415"/>
                <a:ext cx="1" cy="250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147"/>
              <p:cNvCxnSpPr/>
              <p:nvPr/>
            </p:nvCxnSpPr>
            <p:spPr>
              <a:xfrm flipV="1">
                <a:off x="5336514" y="4946415"/>
                <a:ext cx="186" cy="2566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148"/>
              <p:cNvSpPr/>
              <p:nvPr/>
            </p:nvSpPr>
            <p:spPr>
              <a:xfrm>
                <a:off x="6348376" y="4615250"/>
                <a:ext cx="266359" cy="260257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</a:gra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149"/>
              <p:cNvSpPr/>
              <p:nvPr/>
            </p:nvSpPr>
            <p:spPr>
              <a:xfrm>
                <a:off x="2904650" y="2844841"/>
                <a:ext cx="182136" cy="3857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50"/>
              <p:cNvSpPr/>
              <p:nvPr/>
            </p:nvSpPr>
            <p:spPr>
              <a:xfrm>
                <a:off x="3684977" y="2844841"/>
                <a:ext cx="182136" cy="3857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151"/>
              <p:cNvSpPr/>
              <p:nvPr/>
            </p:nvSpPr>
            <p:spPr>
              <a:xfrm>
                <a:off x="4465305" y="2844841"/>
                <a:ext cx="182136" cy="3857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152"/>
              <p:cNvSpPr/>
              <p:nvPr/>
            </p:nvSpPr>
            <p:spPr>
              <a:xfrm>
                <a:off x="5245632" y="2844841"/>
                <a:ext cx="182136" cy="3857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Straight Arrow Connector 154"/>
              <p:cNvCxnSpPr>
                <a:stCxn id="26" idx="0"/>
                <a:endCxn id="34" idx="2"/>
              </p:cNvCxnSpPr>
              <p:nvPr/>
            </p:nvCxnSpPr>
            <p:spPr>
              <a:xfrm flipH="1" flipV="1">
                <a:off x="2990800" y="2598154"/>
                <a:ext cx="4918" cy="2466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155"/>
              <p:cNvCxnSpPr>
                <a:stCxn id="27" idx="0"/>
                <a:endCxn id="35" idx="2"/>
              </p:cNvCxnSpPr>
              <p:nvPr/>
            </p:nvCxnSpPr>
            <p:spPr>
              <a:xfrm flipH="1" flipV="1">
                <a:off x="3774522" y="2573538"/>
                <a:ext cx="1523" cy="2713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156"/>
              <p:cNvCxnSpPr>
                <a:stCxn id="28" idx="0"/>
                <a:endCxn id="36" idx="2"/>
              </p:cNvCxnSpPr>
              <p:nvPr/>
            </p:nvCxnSpPr>
            <p:spPr>
              <a:xfrm flipH="1" flipV="1">
                <a:off x="4556236" y="2562112"/>
                <a:ext cx="136" cy="2827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157"/>
              <p:cNvCxnSpPr>
                <a:stCxn id="29" idx="0"/>
                <a:endCxn id="37" idx="2"/>
              </p:cNvCxnSpPr>
              <p:nvPr/>
            </p:nvCxnSpPr>
            <p:spPr>
              <a:xfrm flipV="1">
                <a:off x="5336700" y="2564923"/>
                <a:ext cx="1181" cy="2799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158"/>
                  <p:cNvSpPr txBox="1"/>
                  <p:nvPr/>
                </p:nvSpPr>
                <p:spPr>
                  <a:xfrm>
                    <a:off x="2529265" y="2290909"/>
                    <a:ext cx="923070" cy="307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EOS</m:t>
                          </m:r>
                          <m:r>
                            <a:rPr lang="en-US" altLang="zh-CN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9265" y="2290909"/>
                    <a:ext cx="923070" cy="30724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1921" b="-980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159"/>
                  <p:cNvSpPr txBox="1"/>
                  <p:nvPr/>
                </p:nvSpPr>
                <p:spPr>
                  <a:xfrm>
                    <a:off x="3579961" y="2266293"/>
                    <a:ext cx="389124" cy="307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9961" y="2266293"/>
                    <a:ext cx="389124" cy="30724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2745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160"/>
                  <p:cNvSpPr txBox="1"/>
                  <p:nvPr/>
                </p:nvSpPr>
                <p:spPr>
                  <a:xfrm>
                    <a:off x="4361675" y="2254867"/>
                    <a:ext cx="389124" cy="307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1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1675" y="2254867"/>
                    <a:ext cx="389124" cy="30724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2745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161"/>
                  <p:cNvSpPr txBox="1"/>
                  <p:nvPr/>
                </p:nvSpPr>
                <p:spPr>
                  <a:xfrm>
                    <a:off x="5145533" y="2257677"/>
                    <a:ext cx="384696" cy="307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5533" y="2257677"/>
                    <a:ext cx="384696" cy="30724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28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162"/>
              <p:cNvCxnSpPr>
                <a:stCxn id="29" idx="1"/>
                <a:endCxn id="28" idx="3"/>
              </p:cNvCxnSpPr>
              <p:nvPr/>
            </p:nvCxnSpPr>
            <p:spPr>
              <a:xfrm flipH="1">
                <a:off x="4647440" y="3037691"/>
                <a:ext cx="5981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163"/>
              <p:cNvCxnSpPr>
                <a:stCxn id="28" idx="1"/>
                <a:endCxn id="27" idx="3"/>
              </p:cNvCxnSpPr>
              <p:nvPr/>
            </p:nvCxnSpPr>
            <p:spPr>
              <a:xfrm flipH="1">
                <a:off x="3867113" y="3037691"/>
                <a:ext cx="5981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164"/>
              <p:cNvCxnSpPr>
                <a:stCxn id="27" idx="1"/>
                <a:endCxn id="26" idx="3"/>
              </p:cNvCxnSpPr>
              <p:nvPr/>
            </p:nvCxnSpPr>
            <p:spPr>
              <a:xfrm flipH="1">
                <a:off x="3086786" y="3037691"/>
                <a:ext cx="5981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168"/>
              <p:cNvCxnSpPr>
                <a:stCxn id="25" idx="0"/>
                <a:endCxn id="29" idx="3"/>
              </p:cNvCxnSpPr>
              <p:nvPr/>
            </p:nvCxnSpPr>
            <p:spPr>
              <a:xfrm rot="16200000" flipV="1">
                <a:off x="5165883" y="3299576"/>
                <a:ext cx="1577560" cy="105378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144"/>
              <p:cNvCxnSpPr/>
              <p:nvPr/>
            </p:nvCxnSpPr>
            <p:spPr>
              <a:xfrm flipV="1">
                <a:off x="2991104" y="3216286"/>
                <a:ext cx="2" cy="250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145"/>
              <p:cNvCxnSpPr/>
              <p:nvPr/>
            </p:nvCxnSpPr>
            <p:spPr>
              <a:xfrm flipV="1">
                <a:off x="3769217" y="3216286"/>
                <a:ext cx="2216" cy="250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146"/>
              <p:cNvCxnSpPr/>
              <p:nvPr/>
            </p:nvCxnSpPr>
            <p:spPr>
              <a:xfrm flipV="1">
                <a:off x="4551759" y="3216286"/>
                <a:ext cx="1" cy="250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147"/>
              <p:cNvCxnSpPr/>
              <p:nvPr/>
            </p:nvCxnSpPr>
            <p:spPr>
              <a:xfrm flipV="1">
                <a:off x="5332086" y="3216286"/>
                <a:ext cx="1" cy="2536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140"/>
                  <p:cNvSpPr txBox="1"/>
                  <p:nvPr/>
                </p:nvSpPr>
                <p:spPr>
                  <a:xfrm>
                    <a:off x="2806367" y="3494444"/>
                    <a:ext cx="389125" cy="307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6367" y="3494444"/>
                    <a:ext cx="389125" cy="30724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28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141"/>
                  <p:cNvSpPr txBox="1"/>
                  <p:nvPr/>
                </p:nvSpPr>
                <p:spPr>
                  <a:xfrm>
                    <a:off x="3582267" y="3494444"/>
                    <a:ext cx="389125" cy="307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2267" y="3494444"/>
                    <a:ext cx="389125" cy="30724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28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142"/>
                  <p:cNvSpPr txBox="1"/>
                  <p:nvPr/>
                </p:nvSpPr>
                <p:spPr>
                  <a:xfrm>
                    <a:off x="4364809" y="3494444"/>
                    <a:ext cx="384696" cy="307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1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4809" y="3494444"/>
                    <a:ext cx="384696" cy="30724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28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TextBox 143"/>
              <p:cNvSpPr txBox="1"/>
              <p:nvPr/>
            </p:nvSpPr>
            <p:spPr>
              <a:xfrm>
                <a:off x="5009038" y="3500587"/>
                <a:ext cx="568350" cy="307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&lt;Go&gt;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126"/>
              <p:cNvSpPr/>
              <p:nvPr/>
            </p:nvSpPr>
            <p:spPr>
              <a:xfrm>
                <a:off x="2904650" y="4552530"/>
                <a:ext cx="182136" cy="3857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127"/>
              <p:cNvSpPr/>
              <p:nvPr/>
            </p:nvSpPr>
            <p:spPr>
              <a:xfrm>
                <a:off x="3684977" y="4552530"/>
                <a:ext cx="182136" cy="3857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128"/>
              <p:cNvSpPr/>
              <p:nvPr/>
            </p:nvSpPr>
            <p:spPr>
              <a:xfrm>
                <a:off x="4465305" y="4552530"/>
                <a:ext cx="182136" cy="3857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ectangle 129"/>
              <p:cNvSpPr/>
              <p:nvPr/>
            </p:nvSpPr>
            <p:spPr>
              <a:xfrm>
                <a:off x="5245632" y="4552530"/>
                <a:ext cx="182136" cy="3857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5" name="Straight Arrow Connector 130"/>
              <p:cNvCxnSpPr>
                <a:stCxn id="61" idx="3"/>
                <a:endCxn id="62" idx="1"/>
              </p:cNvCxnSpPr>
              <p:nvPr/>
            </p:nvCxnSpPr>
            <p:spPr>
              <a:xfrm>
                <a:off x="3086786" y="4745380"/>
                <a:ext cx="5981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131"/>
              <p:cNvCxnSpPr>
                <a:stCxn id="62" idx="3"/>
                <a:endCxn id="63" idx="1"/>
              </p:cNvCxnSpPr>
              <p:nvPr/>
            </p:nvCxnSpPr>
            <p:spPr>
              <a:xfrm>
                <a:off x="3867113" y="4745380"/>
                <a:ext cx="5981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132"/>
              <p:cNvCxnSpPr>
                <a:stCxn id="63" idx="3"/>
                <a:endCxn id="64" idx="1"/>
              </p:cNvCxnSpPr>
              <p:nvPr/>
            </p:nvCxnSpPr>
            <p:spPr>
              <a:xfrm>
                <a:off x="4647440" y="4745380"/>
                <a:ext cx="5981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170"/>
              <p:cNvCxnSpPr>
                <a:stCxn id="64" idx="3"/>
              </p:cNvCxnSpPr>
              <p:nvPr/>
            </p:nvCxnSpPr>
            <p:spPr>
              <a:xfrm>
                <a:off x="5427768" y="4745380"/>
                <a:ext cx="92060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140"/>
                <p:cNvSpPr txBox="1"/>
                <p:nvPr/>
              </p:nvSpPr>
              <p:spPr>
                <a:xfrm>
                  <a:off x="3584202" y="5315255"/>
                  <a:ext cx="39143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dirty="0" smtClean="0">
                    <a:solidFill>
                      <a:prstClr val="black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202" y="5315255"/>
                  <a:ext cx="391431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125" b="-66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140"/>
                <p:cNvSpPr txBox="1"/>
                <p:nvPr/>
              </p:nvSpPr>
              <p:spPr>
                <a:xfrm>
                  <a:off x="4354381" y="5313296"/>
                  <a:ext cx="39143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CN" dirty="0" smtClean="0">
                    <a:solidFill>
                      <a:prstClr val="black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381" y="5313296"/>
                  <a:ext cx="391431" cy="6463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77" b="-66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140"/>
                <p:cNvSpPr txBox="1"/>
                <p:nvPr/>
              </p:nvSpPr>
              <p:spPr>
                <a:xfrm>
                  <a:off x="4892343" y="5321766"/>
                  <a:ext cx="8794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&lt;PAD&gt;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343" y="5321766"/>
                  <a:ext cx="879485" cy="6463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250" t="-5660" b="-66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矩形 55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语言模型特征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Bi-direction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Encoder</a:t>
            </a:r>
            <a:r>
              <a:rPr lang="zh-CN" altLang="en-US" dirty="0" smtClean="0"/>
              <a:t>同时计算原始句子和逆序后的句子；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2529265" y="2254867"/>
            <a:ext cx="4085470" cy="3922096"/>
            <a:chOff x="3231040" y="1815268"/>
            <a:chExt cx="4911042" cy="4714654"/>
          </a:xfrm>
        </p:grpSpPr>
        <p:sp>
          <p:nvSpPr>
            <p:cNvPr id="6" name="Rectangle 122"/>
            <p:cNvSpPr/>
            <p:nvPr/>
          </p:nvSpPr>
          <p:spPr>
            <a:xfrm>
              <a:off x="6384051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7" name="Rectangle 123"/>
            <p:cNvSpPr/>
            <p:nvPr/>
          </p:nvSpPr>
          <p:spPr>
            <a:xfrm>
              <a:off x="5446953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8" name="Rectangle 124"/>
            <p:cNvSpPr/>
            <p:nvPr/>
          </p:nvSpPr>
          <p:spPr>
            <a:xfrm>
              <a:off x="4509855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9" name="Rectangle 125"/>
            <p:cNvSpPr/>
            <p:nvPr/>
          </p:nvSpPr>
          <p:spPr>
            <a:xfrm>
              <a:off x="3571975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10" name="Rectangle 133"/>
            <p:cNvSpPr/>
            <p:nvPr/>
          </p:nvSpPr>
          <p:spPr>
            <a:xfrm>
              <a:off x="3682281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34"/>
            <p:cNvSpPr/>
            <p:nvPr/>
          </p:nvSpPr>
          <p:spPr>
            <a:xfrm>
              <a:off x="4620293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35"/>
            <p:cNvSpPr/>
            <p:nvPr/>
          </p:nvSpPr>
          <p:spPr>
            <a:xfrm>
              <a:off x="5558305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36"/>
            <p:cNvSpPr/>
            <p:nvPr/>
          </p:nvSpPr>
          <p:spPr>
            <a:xfrm>
              <a:off x="6496317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Arrow Connector 137"/>
            <p:cNvCxnSpPr>
              <a:stCxn id="13" idx="1"/>
              <a:endCxn id="12" idx="3"/>
            </p:cNvCxnSpPr>
            <p:nvPr/>
          </p:nvCxnSpPr>
          <p:spPr>
            <a:xfrm flipH="1">
              <a:off x="5777246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38"/>
            <p:cNvCxnSpPr>
              <a:stCxn id="12" idx="1"/>
              <a:endCxn id="11" idx="3"/>
            </p:cNvCxnSpPr>
            <p:nvPr/>
          </p:nvCxnSpPr>
          <p:spPr>
            <a:xfrm flipH="1">
              <a:off x="4839234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39"/>
            <p:cNvCxnSpPr>
              <a:stCxn id="11" idx="1"/>
              <a:endCxn id="10" idx="3"/>
            </p:cNvCxnSpPr>
            <p:nvPr/>
          </p:nvCxnSpPr>
          <p:spPr>
            <a:xfrm flipH="1">
              <a:off x="3901222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40"/>
                <p:cNvSpPr txBox="1"/>
                <p:nvPr/>
              </p:nvSpPr>
              <p:spPr>
                <a:xfrm>
                  <a:off x="3561366" y="603744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6" y="6037447"/>
                  <a:ext cx="46076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41"/>
                <p:cNvSpPr txBox="1"/>
                <p:nvPr/>
              </p:nvSpPr>
              <p:spPr>
                <a:xfrm>
                  <a:off x="4494055" y="6037447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055" y="6037447"/>
                  <a:ext cx="46609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42"/>
                <p:cNvSpPr txBox="1"/>
                <p:nvPr/>
              </p:nvSpPr>
              <p:spPr>
                <a:xfrm>
                  <a:off x="5434730" y="6037447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730" y="6037447"/>
                  <a:ext cx="4660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43"/>
            <p:cNvSpPr txBox="1"/>
            <p:nvPr/>
          </p:nvSpPr>
          <p:spPr>
            <a:xfrm>
              <a:off x="6209141" y="6044832"/>
              <a:ext cx="792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&lt;PAD&gt;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Straight Arrow Connector 144"/>
            <p:cNvCxnSpPr>
              <a:stCxn id="17" idx="0"/>
              <a:endCxn id="10" idx="2"/>
            </p:cNvCxnSpPr>
            <p:nvPr/>
          </p:nvCxnSpPr>
          <p:spPr>
            <a:xfrm flipV="1">
              <a:off x="3791750" y="5736330"/>
              <a:ext cx="2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145"/>
            <p:cNvCxnSpPr>
              <a:stCxn id="18" idx="0"/>
              <a:endCxn id="11" idx="2"/>
            </p:cNvCxnSpPr>
            <p:nvPr/>
          </p:nvCxnSpPr>
          <p:spPr>
            <a:xfrm flipV="1">
              <a:off x="4727100" y="5736330"/>
              <a:ext cx="2664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146"/>
            <p:cNvCxnSpPr>
              <a:stCxn id="19" idx="0"/>
              <a:endCxn id="12" idx="2"/>
            </p:cNvCxnSpPr>
            <p:nvPr/>
          </p:nvCxnSpPr>
          <p:spPr>
            <a:xfrm flipV="1">
              <a:off x="5667775" y="5736330"/>
              <a:ext cx="1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147"/>
            <p:cNvCxnSpPr>
              <a:stCxn id="20" idx="0"/>
              <a:endCxn id="13" idx="2"/>
            </p:cNvCxnSpPr>
            <p:nvPr/>
          </p:nvCxnSpPr>
          <p:spPr>
            <a:xfrm flipV="1">
              <a:off x="6605564" y="5736330"/>
              <a:ext cx="224" cy="308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148"/>
            <p:cNvSpPr/>
            <p:nvPr/>
          </p:nvSpPr>
          <p:spPr>
            <a:xfrm>
              <a:off x="7821899" y="4652626"/>
              <a:ext cx="320183" cy="312849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149"/>
            <p:cNvSpPr/>
            <p:nvPr/>
          </p:nvSpPr>
          <p:spPr>
            <a:xfrm>
              <a:off x="3682281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150"/>
            <p:cNvSpPr/>
            <p:nvPr/>
          </p:nvSpPr>
          <p:spPr>
            <a:xfrm>
              <a:off x="4620293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51"/>
            <p:cNvSpPr/>
            <p:nvPr/>
          </p:nvSpPr>
          <p:spPr>
            <a:xfrm>
              <a:off x="5558305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152"/>
            <p:cNvSpPr/>
            <p:nvPr/>
          </p:nvSpPr>
          <p:spPr>
            <a:xfrm>
              <a:off x="6496317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Arrow Connector 154"/>
            <p:cNvCxnSpPr>
              <a:stCxn id="26" idx="0"/>
              <a:endCxn id="34" idx="2"/>
            </p:cNvCxnSpPr>
            <p:nvPr/>
          </p:nvCxnSpPr>
          <p:spPr>
            <a:xfrm flipH="1" flipV="1">
              <a:off x="3785840" y="2227925"/>
              <a:ext cx="5912" cy="296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155"/>
            <p:cNvCxnSpPr>
              <a:stCxn id="27" idx="0"/>
              <a:endCxn id="35" idx="2"/>
            </p:cNvCxnSpPr>
            <p:nvPr/>
          </p:nvCxnSpPr>
          <p:spPr>
            <a:xfrm flipH="1" flipV="1">
              <a:off x="4727933" y="2198335"/>
              <a:ext cx="1831" cy="326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156"/>
            <p:cNvCxnSpPr>
              <a:stCxn id="28" idx="0"/>
              <a:endCxn id="36" idx="2"/>
            </p:cNvCxnSpPr>
            <p:nvPr/>
          </p:nvCxnSpPr>
          <p:spPr>
            <a:xfrm flipH="1" flipV="1">
              <a:off x="5667612" y="2184600"/>
              <a:ext cx="164" cy="339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157"/>
            <p:cNvCxnSpPr>
              <a:stCxn id="29" idx="0"/>
              <a:endCxn id="37" idx="2"/>
            </p:cNvCxnSpPr>
            <p:nvPr/>
          </p:nvCxnSpPr>
          <p:spPr>
            <a:xfrm flipV="1">
              <a:off x="6605788" y="2187978"/>
              <a:ext cx="1420" cy="336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158"/>
                <p:cNvSpPr txBox="1"/>
                <p:nvPr/>
              </p:nvSpPr>
              <p:spPr>
                <a:xfrm>
                  <a:off x="3231040" y="1858593"/>
                  <a:ext cx="1109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EOS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040" y="1858593"/>
                  <a:ext cx="110959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1921" b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159"/>
                <p:cNvSpPr txBox="1"/>
                <p:nvPr/>
              </p:nvSpPr>
              <p:spPr>
                <a:xfrm>
                  <a:off x="4494055" y="1829003"/>
                  <a:ext cx="4677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055" y="1829003"/>
                  <a:ext cx="46775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60"/>
                <p:cNvSpPr txBox="1"/>
                <p:nvPr/>
              </p:nvSpPr>
              <p:spPr>
                <a:xfrm>
                  <a:off x="5433734" y="1815268"/>
                  <a:ext cx="4677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734" y="1815268"/>
                  <a:ext cx="46775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161"/>
                <p:cNvSpPr txBox="1"/>
                <p:nvPr/>
              </p:nvSpPr>
              <p:spPr>
                <a:xfrm>
                  <a:off x="6375991" y="1818646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991" y="1818646"/>
                  <a:ext cx="46243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162"/>
            <p:cNvCxnSpPr>
              <a:stCxn id="29" idx="1"/>
              <a:endCxn id="28" idx="3"/>
            </p:cNvCxnSpPr>
            <p:nvPr/>
          </p:nvCxnSpPr>
          <p:spPr>
            <a:xfrm flipH="1">
              <a:off x="5777246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163"/>
            <p:cNvCxnSpPr>
              <a:stCxn id="28" idx="1"/>
              <a:endCxn id="27" idx="3"/>
            </p:cNvCxnSpPr>
            <p:nvPr/>
          </p:nvCxnSpPr>
          <p:spPr>
            <a:xfrm flipH="1">
              <a:off x="4839234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164"/>
            <p:cNvCxnSpPr>
              <a:stCxn id="27" idx="1"/>
              <a:endCxn id="26" idx="3"/>
            </p:cNvCxnSpPr>
            <p:nvPr/>
          </p:nvCxnSpPr>
          <p:spPr>
            <a:xfrm flipH="1">
              <a:off x="3901222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168"/>
            <p:cNvCxnSpPr>
              <a:stCxn id="25" idx="0"/>
              <a:endCxn id="29" idx="3"/>
            </p:cNvCxnSpPr>
            <p:nvPr/>
          </p:nvCxnSpPr>
          <p:spPr>
            <a:xfrm rot="16200000" flipV="1">
              <a:off x="6400453" y="3071087"/>
              <a:ext cx="1896345" cy="126673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/>
            <p:nvPr/>
          </p:nvCxnSpPr>
          <p:spPr>
            <a:xfrm flipV="1">
              <a:off x="3441469" y="4936900"/>
              <a:ext cx="4540522" cy="158349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/>
            <p:nvPr/>
          </p:nvCxnSpPr>
          <p:spPr>
            <a:xfrm rot="5400000">
              <a:off x="3041335" y="5893910"/>
              <a:ext cx="1044461" cy="227564"/>
            </a:xfrm>
            <a:prstGeom prst="bentConnector3">
              <a:avLst>
                <a:gd name="adj1" fmla="val 65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44"/>
            <p:cNvCxnSpPr/>
            <p:nvPr/>
          </p:nvCxnSpPr>
          <p:spPr>
            <a:xfrm flipV="1">
              <a:off x="3786205" y="2970966"/>
              <a:ext cx="2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145"/>
            <p:cNvCxnSpPr/>
            <p:nvPr/>
          </p:nvCxnSpPr>
          <p:spPr>
            <a:xfrm flipV="1">
              <a:off x="4721555" y="2970966"/>
              <a:ext cx="2664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146"/>
            <p:cNvCxnSpPr/>
            <p:nvPr/>
          </p:nvCxnSpPr>
          <p:spPr>
            <a:xfrm flipV="1">
              <a:off x="5662230" y="2970966"/>
              <a:ext cx="1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147"/>
            <p:cNvCxnSpPr/>
            <p:nvPr/>
          </p:nvCxnSpPr>
          <p:spPr>
            <a:xfrm flipV="1">
              <a:off x="6600242" y="2970966"/>
              <a:ext cx="1" cy="304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40"/>
                <p:cNvSpPr txBox="1"/>
                <p:nvPr/>
              </p:nvSpPr>
              <p:spPr>
                <a:xfrm>
                  <a:off x="3564138" y="3305332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138" y="3305332"/>
                  <a:ext cx="4677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141"/>
                <p:cNvSpPr txBox="1"/>
                <p:nvPr/>
              </p:nvSpPr>
              <p:spPr>
                <a:xfrm>
                  <a:off x="4496827" y="3305332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827" y="3305332"/>
                  <a:ext cx="4677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42"/>
                <p:cNvSpPr txBox="1"/>
                <p:nvPr/>
              </p:nvSpPr>
              <p:spPr>
                <a:xfrm>
                  <a:off x="5437502" y="3305332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7502" y="3305332"/>
                  <a:ext cx="46243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143"/>
            <p:cNvSpPr txBox="1"/>
            <p:nvPr/>
          </p:nvSpPr>
          <p:spPr>
            <a:xfrm>
              <a:off x="6211913" y="3312717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&lt;Go&gt;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Rectangle 126"/>
            <p:cNvSpPr/>
            <p:nvPr/>
          </p:nvSpPr>
          <p:spPr>
            <a:xfrm>
              <a:off x="3682281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127"/>
            <p:cNvSpPr/>
            <p:nvPr/>
          </p:nvSpPr>
          <p:spPr>
            <a:xfrm>
              <a:off x="4620293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128"/>
            <p:cNvSpPr/>
            <p:nvPr/>
          </p:nvSpPr>
          <p:spPr>
            <a:xfrm>
              <a:off x="5558305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129"/>
            <p:cNvSpPr/>
            <p:nvPr/>
          </p:nvSpPr>
          <p:spPr>
            <a:xfrm>
              <a:off x="6496317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Arrow Connector 130"/>
            <p:cNvCxnSpPr>
              <a:stCxn id="61" idx="3"/>
              <a:endCxn id="62" idx="1"/>
            </p:cNvCxnSpPr>
            <p:nvPr/>
          </p:nvCxnSpPr>
          <p:spPr>
            <a:xfrm>
              <a:off x="3901222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131"/>
            <p:cNvCxnSpPr>
              <a:stCxn id="62" idx="3"/>
              <a:endCxn id="63" idx="1"/>
            </p:cNvCxnSpPr>
            <p:nvPr/>
          </p:nvCxnSpPr>
          <p:spPr>
            <a:xfrm>
              <a:off x="4839234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132"/>
            <p:cNvCxnSpPr>
              <a:stCxn id="63" idx="3"/>
              <a:endCxn id="64" idx="1"/>
            </p:cNvCxnSpPr>
            <p:nvPr/>
          </p:nvCxnSpPr>
          <p:spPr>
            <a:xfrm>
              <a:off x="5777246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Elbow Connector 170"/>
            <p:cNvCxnSpPr>
              <a:stCxn id="64" idx="3"/>
            </p:cNvCxnSpPr>
            <p:nvPr/>
          </p:nvCxnSpPr>
          <p:spPr>
            <a:xfrm>
              <a:off x="6715258" y="4809051"/>
              <a:ext cx="11066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矩形 58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语言模型特征</a:t>
            </a:r>
            <a:endParaRPr lang="zh-CN" altLang="en-US" dirty="0"/>
          </a:p>
        </p:txBody>
      </p:sp>
      <p:sp>
        <p:nvSpPr>
          <p:cNvPr id="52" name="灯片编号占位符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5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更好的语言模型特征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意味</a:t>
            </a:r>
            <a:r>
              <a:rPr lang="zh-CN" altLang="en-US" dirty="0" smtClean="0"/>
              <a:t>着更强大的语言模型：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LSTM </a:t>
            </a:r>
            <a:r>
              <a:rPr lang="en-US" altLang="zh-CN" dirty="0" smtClean="0"/>
              <a:t>Seq2Seq</a:t>
            </a:r>
          </a:p>
          <a:p>
            <a:pPr lvl="1"/>
            <a:r>
              <a:rPr lang="en-US" altLang="zh-CN" dirty="0"/>
              <a:t>……</a:t>
            </a:r>
            <a:endParaRPr lang="en-US" altLang="zh-CN" dirty="0" smtClean="0"/>
          </a:p>
          <a:p>
            <a:r>
              <a:rPr lang="zh-CN" altLang="en-US" dirty="0" smtClean="0"/>
              <a:t>意味着更丰富的输入：</a:t>
            </a:r>
            <a:endParaRPr lang="en-US" altLang="zh-CN" dirty="0" smtClean="0"/>
          </a:p>
          <a:p>
            <a:pPr lvl="1"/>
            <a:r>
              <a:rPr lang="zh-CN" altLang="en-US" dirty="0"/>
              <a:t>引</a:t>
            </a:r>
            <a:r>
              <a:rPr lang="zh-CN" altLang="en-US" dirty="0" smtClean="0"/>
              <a:t>入新特征（拼音、词性等等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/>
              <a:t>……</a:t>
            </a:r>
            <a:endParaRPr lang="en-US" altLang="zh-CN" dirty="0" smtClean="0"/>
          </a:p>
          <a:p>
            <a:r>
              <a:rPr lang="zh-CN" altLang="en-US" dirty="0"/>
              <a:t>意味</a:t>
            </a:r>
            <a:r>
              <a:rPr lang="zh-CN" altLang="en-US" dirty="0" smtClean="0"/>
              <a:t>着更丰富的处理：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Bi-direction</a:t>
            </a:r>
          </a:p>
          <a:p>
            <a:pPr lvl="1"/>
            <a:r>
              <a:rPr lang="en-US" altLang="zh-CN" dirty="0"/>
              <a:t>……</a:t>
            </a:r>
            <a:endParaRPr lang="en-US" altLang="zh-CN" dirty="0" smtClean="0"/>
          </a:p>
          <a:p>
            <a:r>
              <a:rPr lang="en-US" altLang="zh-CN" dirty="0"/>
              <a:t>……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语言模型特征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8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LSTM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Seq2Seq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引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入新特征（如拼音、词性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）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Bi-direction</a:t>
            </a:r>
          </a:p>
          <a:p>
            <a:r>
              <a:rPr lang="en-US" altLang="zh-CN" dirty="0" smtClean="0"/>
              <a:t>Attention</a:t>
            </a:r>
          </a:p>
          <a:p>
            <a:r>
              <a:rPr lang="en-US" altLang="zh-CN" dirty="0" smtClean="0"/>
              <a:t>Localized attention</a:t>
            </a:r>
            <a:endParaRPr lang="en-US" altLang="zh-CN" dirty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解码时引入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N-gram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语言模型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损失函数使用最小风险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损失函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数针对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attention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进行处罚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……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8650" y="3159659"/>
            <a:ext cx="7886700" cy="923454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词本身特征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7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一种思想：</a:t>
            </a:r>
            <a:endParaRPr lang="zh-CN" altLang="en-US" dirty="0"/>
          </a:p>
        </p:txBody>
      </p:sp>
      <p:grpSp>
        <p:nvGrpSpPr>
          <p:cNvPr id="59" name="组合 58"/>
          <p:cNvGrpSpPr/>
          <p:nvPr/>
        </p:nvGrpSpPr>
        <p:grpSpPr>
          <a:xfrm>
            <a:off x="4237564" y="2040246"/>
            <a:ext cx="4085470" cy="3922096"/>
            <a:chOff x="3231040" y="1815268"/>
            <a:chExt cx="4911042" cy="4714654"/>
          </a:xfrm>
        </p:grpSpPr>
        <p:sp>
          <p:nvSpPr>
            <p:cNvPr id="60" name="Rectangle 122"/>
            <p:cNvSpPr/>
            <p:nvPr/>
          </p:nvSpPr>
          <p:spPr>
            <a:xfrm>
              <a:off x="6384051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69" name="Rectangle 123"/>
            <p:cNvSpPr/>
            <p:nvPr/>
          </p:nvSpPr>
          <p:spPr>
            <a:xfrm>
              <a:off x="5446953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70" name="Rectangle 124"/>
            <p:cNvSpPr/>
            <p:nvPr/>
          </p:nvSpPr>
          <p:spPr>
            <a:xfrm>
              <a:off x="4509855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71" name="Rectangle 125"/>
            <p:cNvSpPr/>
            <p:nvPr/>
          </p:nvSpPr>
          <p:spPr>
            <a:xfrm>
              <a:off x="3571975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72" name="Rectangle 133"/>
            <p:cNvSpPr/>
            <p:nvPr/>
          </p:nvSpPr>
          <p:spPr>
            <a:xfrm>
              <a:off x="3682281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134"/>
            <p:cNvSpPr/>
            <p:nvPr/>
          </p:nvSpPr>
          <p:spPr>
            <a:xfrm>
              <a:off x="4620293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135"/>
            <p:cNvSpPr/>
            <p:nvPr/>
          </p:nvSpPr>
          <p:spPr>
            <a:xfrm>
              <a:off x="5558305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136"/>
            <p:cNvSpPr/>
            <p:nvPr/>
          </p:nvSpPr>
          <p:spPr>
            <a:xfrm>
              <a:off x="6496317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Arrow Connector 137"/>
            <p:cNvCxnSpPr>
              <a:stCxn id="75" idx="1"/>
              <a:endCxn id="74" idx="3"/>
            </p:cNvCxnSpPr>
            <p:nvPr/>
          </p:nvCxnSpPr>
          <p:spPr>
            <a:xfrm flipH="1">
              <a:off x="5777246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138"/>
            <p:cNvCxnSpPr>
              <a:stCxn id="74" idx="1"/>
              <a:endCxn id="73" idx="3"/>
            </p:cNvCxnSpPr>
            <p:nvPr/>
          </p:nvCxnSpPr>
          <p:spPr>
            <a:xfrm flipH="1">
              <a:off x="4839234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139"/>
            <p:cNvCxnSpPr>
              <a:stCxn id="73" idx="1"/>
              <a:endCxn id="72" idx="3"/>
            </p:cNvCxnSpPr>
            <p:nvPr/>
          </p:nvCxnSpPr>
          <p:spPr>
            <a:xfrm flipH="1">
              <a:off x="3901222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140"/>
                <p:cNvSpPr txBox="1"/>
                <p:nvPr/>
              </p:nvSpPr>
              <p:spPr>
                <a:xfrm>
                  <a:off x="3561366" y="603744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6" y="6037447"/>
                  <a:ext cx="46076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141"/>
                <p:cNvSpPr txBox="1"/>
                <p:nvPr/>
              </p:nvSpPr>
              <p:spPr>
                <a:xfrm>
                  <a:off x="4494055" y="6037447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055" y="6037447"/>
                  <a:ext cx="46609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142"/>
                <p:cNvSpPr txBox="1"/>
                <p:nvPr/>
              </p:nvSpPr>
              <p:spPr>
                <a:xfrm>
                  <a:off x="5434730" y="6037447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730" y="6037447"/>
                  <a:ext cx="4660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143"/>
            <p:cNvSpPr txBox="1"/>
            <p:nvPr/>
          </p:nvSpPr>
          <p:spPr>
            <a:xfrm>
              <a:off x="6209141" y="6044832"/>
              <a:ext cx="792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&lt;PAD&gt;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83" name="Straight Arrow Connector 144"/>
            <p:cNvCxnSpPr>
              <a:stCxn id="79" idx="0"/>
              <a:endCxn id="72" idx="2"/>
            </p:cNvCxnSpPr>
            <p:nvPr/>
          </p:nvCxnSpPr>
          <p:spPr>
            <a:xfrm flipV="1">
              <a:off x="3791750" y="5736330"/>
              <a:ext cx="2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145"/>
            <p:cNvCxnSpPr>
              <a:stCxn id="80" idx="0"/>
              <a:endCxn id="73" idx="2"/>
            </p:cNvCxnSpPr>
            <p:nvPr/>
          </p:nvCxnSpPr>
          <p:spPr>
            <a:xfrm flipV="1">
              <a:off x="4727100" y="5736330"/>
              <a:ext cx="2664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146"/>
            <p:cNvCxnSpPr>
              <a:stCxn id="81" idx="0"/>
              <a:endCxn id="74" idx="2"/>
            </p:cNvCxnSpPr>
            <p:nvPr/>
          </p:nvCxnSpPr>
          <p:spPr>
            <a:xfrm flipV="1">
              <a:off x="5667775" y="5736330"/>
              <a:ext cx="1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147"/>
            <p:cNvCxnSpPr>
              <a:stCxn id="82" idx="0"/>
              <a:endCxn id="75" idx="2"/>
            </p:cNvCxnSpPr>
            <p:nvPr/>
          </p:nvCxnSpPr>
          <p:spPr>
            <a:xfrm flipV="1">
              <a:off x="6605564" y="5736330"/>
              <a:ext cx="224" cy="308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148"/>
            <p:cNvSpPr/>
            <p:nvPr/>
          </p:nvSpPr>
          <p:spPr>
            <a:xfrm>
              <a:off x="7821899" y="4652626"/>
              <a:ext cx="320183" cy="312849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149"/>
            <p:cNvSpPr/>
            <p:nvPr/>
          </p:nvSpPr>
          <p:spPr>
            <a:xfrm>
              <a:off x="3682281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150"/>
            <p:cNvSpPr/>
            <p:nvPr/>
          </p:nvSpPr>
          <p:spPr>
            <a:xfrm>
              <a:off x="4620293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151"/>
            <p:cNvSpPr/>
            <p:nvPr/>
          </p:nvSpPr>
          <p:spPr>
            <a:xfrm>
              <a:off x="5558305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152"/>
            <p:cNvSpPr/>
            <p:nvPr/>
          </p:nvSpPr>
          <p:spPr>
            <a:xfrm>
              <a:off x="6496317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92" name="Straight Arrow Connector 154"/>
            <p:cNvCxnSpPr>
              <a:stCxn id="88" idx="0"/>
              <a:endCxn id="96" idx="2"/>
            </p:cNvCxnSpPr>
            <p:nvPr/>
          </p:nvCxnSpPr>
          <p:spPr>
            <a:xfrm flipH="1" flipV="1">
              <a:off x="3785840" y="2227925"/>
              <a:ext cx="5912" cy="296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155"/>
            <p:cNvCxnSpPr>
              <a:stCxn id="89" idx="0"/>
              <a:endCxn id="97" idx="2"/>
            </p:cNvCxnSpPr>
            <p:nvPr/>
          </p:nvCxnSpPr>
          <p:spPr>
            <a:xfrm flipH="1" flipV="1">
              <a:off x="4727933" y="2198335"/>
              <a:ext cx="1831" cy="326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156"/>
            <p:cNvCxnSpPr>
              <a:stCxn id="90" idx="0"/>
              <a:endCxn id="98" idx="2"/>
            </p:cNvCxnSpPr>
            <p:nvPr/>
          </p:nvCxnSpPr>
          <p:spPr>
            <a:xfrm flipH="1" flipV="1">
              <a:off x="5667612" y="2184600"/>
              <a:ext cx="164" cy="339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157"/>
            <p:cNvCxnSpPr>
              <a:stCxn id="91" idx="0"/>
              <a:endCxn id="99" idx="2"/>
            </p:cNvCxnSpPr>
            <p:nvPr/>
          </p:nvCxnSpPr>
          <p:spPr>
            <a:xfrm flipV="1">
              <a:off x="6605788" y="2187978"/>
              <a:ext cx="1420" cy="336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158"/>
                <p:cNvSpPr txBox="1"/>
                <p:nvPr/>
              </p:nvSpPr>
              <p:spPr>
                <a:xfrm>
                  <a:off x="3231040" y="1858593"/>
                  <a:ext cx="1109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EOS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040" y="1858593"/>
                  <a:ext cx="110959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1184" b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159"/>
                <p:cNvSpPr txBox="1"/>
                <p:nvPr/>
              </p:nvSpPr>
              <p:spPr>
                <a:xfrm>
                  <a:off x="4494055" y="1829003"/>
                  <a:ext cx="4677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055" y="1829003"/>
                  <a:ext cx="46775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160"/>
                <p:cNvSpPr txBox="1"/>
                <p:nvPr/>
              </p:nvSpPr>
              <p:spPr>
                <a:xfrm>
                  <a:off x="5433734" y="1815268"/>
                  <a:ext cx="4677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734" y="1815268"/>
                  <a:ext cx="46775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161"/>
                <p:cNvSpPr txBox="1"/>
                <p:nvPr/>
              </p:nvSpPr>
              <p:spPr>
                <a:xfrm>
                  <a:off x="6375991" y="1818646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991" y="1818646"/>
                  <a:ext cx="46243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162"/>
            <p:cNvCxnSpPr>
              <a:stCxn id="91" idx="1"/>
              <a:endCxn id="90" idx="3"/>
            </p:cNvCxnSpPr>
            <p:nvPr/>
          </p:nvCxnSpPr>
          <p:spPr>
            <a:xfrm flipH="1">
              <a:off x="5777246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63"/>
            <p:cNvCxnSpPr>
              <a:stCxn id="90" idx="1"/>
              <a:endCxn id="89" idx="3"/>
            </p:cNvCxnSpPr>
            <p:nvPr/>
          </p:nvCxnSpPr>
          <p:spPr>
            <a:xfrm flipH="1">
              <a:off x="4839234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64"/>
            <p:cNvCxnSpPr>
              <a:stCxn id="89" idx="1"/>
              <a:endCxn id="88" idx="3"/>
            </p:cNvCxnSpPr>
            <p:nvPr/>
          </p:nvCxnSpPr>
          <p:spPr>
            <a:xfrm flipH="1">
              <a:off x="3901222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68"/>
            <p:cNvCxnSpPr>
              <a:stCxn id="87" idx="0"/>
              <a:endCxn id="91" idx="3"/>
            </p:cNvCxnSpPr>
            <p:nvPr/>
          </p:nvCxnSpPr>
          <p:spPr>
            <a:xfrm rot="16200000" flipV="1">
              <a:off x="6400453" y="3071087"/>
              <a:ext cx="1896345" cy="126673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肘形连接符 103"/>
            <p:cNvCxnSpPr/>
            <p:nvPr/>
          </p:nvCxnSpPr>
          <p:spPr>
            <a:xfrm flipV="1">
              <a:off x="3441469" y="4936900"/>
              <a:ext cx="4540522" cy="158349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肘形连接符 104"/>
            <p:cNvCxnSpPr/>
            <p:nvPr/>
          </p:nvCxnSpPr>
          <p:spPr>
            <a:xfrm rot="5400000">
              <a:off x="3041335" y="5893910"/>
              <a:ext cx="1044461" cy="227564"/>
            </a:xfrm>
            <a:prstGeom prst="bentConnector3">
              <a:avLst>
                <a:gd name="adj1" fmla="val 65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44"/>
            <p:cNvCxnSpPr/>
            <p:nvPr/>
          </p:nvCxnSpPr>
          <p:spPr>
            <a:xfrm flipV="1">
              <a:off x="3786205" y="2970966"/>
              <a:ext cx="2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45"/>
            <p:cNvCxnSpPr/>
            <p:nvPr/>
          </p:nvCxnSpPr>
          <p:spPr>
            <a:xfrm flipV="1">
              <a:off x="4721555" y="2970966"/>
              <a:ext cx="2664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46"/>
            <p:cNvCxnSpPr/>
            <p:nvPr/>
          </p:nvCxnSpPr>
          <p:spPr>
            <a:xfrm flipV="1">
              <a:off x="5662230" y="2970966"/>
              <a:ext cx="1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47"/>
            <p:cNvCxnSpPr/>
            <p:nvPr/>
          </p:nvCxnSpPr>
          <p:spPr>
            <a:xfrm flipV="1">
              <a:off x="6600242" y="2970966"/>
              <a:ext cx="1" cy="304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40"/>
                <p:cNvSpPr txBox="1"/>
                <p:nvPr/>
              </p:nvSpPr>
              <p:spPr>
                <a:xfrm>
                  <a:off x="3564138" y="3305332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138" y="3305332"/>
                  <a:ext cx="4677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41"/>
                <p:cNvSpPr txBox="1"/>
                <p:nvPr/>
              </p:nvSpPr>
              <p:spPr>
                <a:xfrm>
                  <a:off x="4496827" y="3305332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827" y="3305332"/>
                  <a:ext cx="4677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42"/>
                <p:cNvSpPr txBox="1"/>
                <p:nvPr/>
              </p:nvSpPr>
              <p:spPr>
                <a:xfrm>
                  <a:off x="5437502" y="3305332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7502" y="3305332"/>
                  <a:ext cx="46243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43"/>
            <p:cNvSpPr txBox="1"/>
            <p:nvPr/>
          </p:nvSpPr>
          <p:spPr>
            <a:xfrm>
              <a:off x="6211913" y="3312717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&lt;Go&gt;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Oval 148"/>
            <p:cNvSpPr/>
            <p:nvPr/>
          </p:nvSpPr>
          <p:spPr>
            <a:xfrm>
              <a:off x="5038677" y="3744934"/>
              <a:ext cx="320183" cy="3128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15" name="直接箭头连接符 114"/>
            <p:cNvCxnSpPr>
              <a:stCxn id="71" idx="0"/>
              <a:endCxn id="114" idx="4"/>
            </p:cNvCxnSpPr>
            <p:nvPr/>
          </p:nvCxnSpPr>
          <p:spPr>
            <a:xfrm flipV="1">
              <a:off x="3790002" y="4057783"/>
              <a:ext cx="1408767" cy="40353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>
              <a:stCxn id="70" idx="0"/>
            </p:cNvCxnSpPr>
            <p:nvPr/>
          </p:nvCxnSpPr>
          <p:spPr>
            <a:xfrm flipV="1">
              <a:off x="4727882" y="4044295"/>
              <a:ext cx="487122" cy="417026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>
              <a:stCxn id="69" idx="0"/>
              <a:endCxn id="114" idx="4"/>
            </p:cNvCxnSpPr>
            <p:nvPr/>
          </p:nvCxnSpPr>
          <p:spPr>
            <a:xfrm flipH="1" flipV="1">
              <a:off x="5198769" y="4057783"/>
              <a:ext cx="466211" cy="40353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>
              <a:stCxn id="60" idx="0"/>
              <a:endCxn id="114" idx="4"/>
            </p:cNvCxnSpPr>
            <p:nvPr/>
          </p:nvCxnSpPr>
          <p:spPr>
            <a:xfrm flipH="1" flipV="1">
              <a:off x="5198769" y="4057783"/>
              <a:ext cx="1403309" cy="40353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>
              <a:stCxn id="114" idx="0"/>
            </p:cNvCxnSpPr>
            <p:nvPr/>
          </p:nvCxnSpPr>
          <p:spPr>
            <a:xfrm flipH="1" flipV="1">
              <a:off x="3791752" y="2988101"/>
              <a:ext cx="1407017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>
              <a:stCxn id="114" idx="0"/>
            </p:cNvCxnSpPr>
            <p:nvPr/>
          </p:nvCxnSpPr>
          <p:spPr>
            <a:xfrm flipH="1" flipV="1">
              <a:off x="4729764" y="2988101"/>
              <a:ext cx="469005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/>
            <p:cNvCxnSpPr>
              <a:stCxn id="114" idx="0"/>
            </p:cNvCxnSpPr>
            <p:nvPr/>
          </p:nvCxnSpPr>
          <p:spPr>
            <a:xfrm flipV="1">
              <a:off x="5198769" y="2988101"/>
              <a:ext cx="469007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/>
            <p:cNvCxnSpPr>
              <a:stCxn id="114" idx="0"/>
            </p:cNvCxnSpPr>
            <p:nvPr/>
          </p:nvCxnSpPr>
          <p:spPr>
            <a:xfrm flipV="1">
              <a:off x="5198769" y="2988101"/>
              <a:ext cx="1407019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6"/>
            <p:cNvSpPr/>
            <p:nvPr/>
          </p:nvSpPr>
          <p:spPr>
            <a:xfrm>
              <a:off x="3682281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Rectangle 127"/>
            <p:cNvSpPr/>
            <p:nvPr/>
          </p:nvSpPr>
          <p:spPr>
            <a:xfrm>
              <a:off x="4620293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Rectangle 128"/>
            <p:cNvSpPr/>
            <p:nvPr/>
          </p:nvSpPr>
          <p:spPr>
            <a:xfrm>
              <a:off x="5558305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Rectangle 129"/>
            <p:cNvSpPr/>
            <p:nvPr/>
          </p:nvSpPr>
          <p:spPr>
            <a:xfrm>
              <a:off x="6496317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7" name="Straight Arrow Connector 130"/>
            <p:cNvCxnSpPr>
              <a:stCxn id="123" idx="3"/>
              <a:endCxn id="124" idx="1"/>
            </p:cNvCxnSpPr>
            <p:nvPr/>
          </p:nvCxnSpPr>
          <p:spPr>
            <a:xfrm>
              <a:off x="3901222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31"/>
            <p:cNvCxnSpPr>
              <a:stCxn id="124" idx="3"/>
              <a:endCxn id="125" idx="1"/>
            </p:cNvCxnSpPr>
            <p:nvPr/>
          </p:nvCxnSpPr>
          <p:spPr>
            <a:xfrm>
              <a:off x="4839234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32"/>
            <p:cNvCxnSpPr>
              <a:stCxn id="125" idx="3"/>
              <a:endCxn id="126" idx="1"/>
            </p:cNvCxnSpPr>
            <p:nvPr/>
          </p:nvCxnSpPr>
          <p:spPr>
            <a:xfrm>
              <a:off x="5777246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Elbow Connector 170"/>
            <p:cNvCxnSpPr>
              <a:stCxn id="126" idx="3"/>
            </p:cNvCxnSpPr>
            <p:nvPr/>
          </p:nvCxnSpPr>
          <p:spPr>
            <a:xfrm>
              <a:off x="6715258" y="4809051"/>
              <a:ext cx="11066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537" y="3510756"/>
            <a:ext cx="3067050" cy="981075"/>
          </a:xfrm>
          <a:prstGeom prst="rect">
            <a:avLst/>
          </a:prstGeom>
        </p:spPr>
      </p:pic>
      <p:sp>
        <p:nvSpPr>
          <p:cNvPr id="133" name="矩形 132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5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词对齐？</a:t>
            </a:r>
            <a:r>
              <a:rPr lang="en-US" altLang="zh-CN" dirty="0" smtClean="0"/>
              <a:t>Soft alignment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词对齐？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Soft alignment</a:t>
            </a:r>
          </a:p>
          <a:p>
            <a:r>
              <a:rPr lang="zh-CN" altLang="en-US" dirty="0"/>
              <a:t>这</a:t>
            </a:r>
            <a:r>
              <a:rPr lang="zh-CN" altLang="en-US" dirty="0" smtClean="0"/>
              <a:t>是一种便于理解的说法，同</a:t>
            </a:r>
            <a:r>
              <a:rPr lang="en-US" altLang="zh-CN" dirty="0" smtClean="0"/>
              <a:t>SMT</a:t>
            </a:r>
            <a:r>
              <a:rPr lang="zh-CN" altLang="en-US" dirty="0" smtClean="0"/>
              <a:t>不同，</a:t>
            </a:r>
            <a:r>
              <a:rPr lang="en-US" altLang="zh-CN" dirty="0" smtClean="0"/>
              <a:t>NMT(Seq2Seq)</a:t>
            </a:r>
            <a:r>
              <a:rPr lang="zh-CN" altLang="en-US" dirty="0" smtClean="0"/>
              <a:t>中并不直接需要词对齐本身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词对齐？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Soft alignment</a:t>
            </a: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这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是一种便于理解的说法，同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SMT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不同，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NMT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中并不需要词对齐本身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通过对齐获取目标</a:t>
            </a:r>
            <a:r>
              <a:rPr lang="zh-CN" altLang="en-US" dirty="0" smtClean="0"/>
              <a:t>词在</a:t>
            </a:r>
            <a:r>
              <a:rPr lang="en-US" altLang="zh-CN" dirty="0" smtClean="0"/>
              <a:t>Encoder</a:t>
            </a:r>
            <a:r>
              <a:rPr lang="zh-CN" altLang="en-US" dirty="0" smtClean="0"/>
              <a:t>端的特征，</a:t>
            </a:r>
            <a:r>
              <a:rPr lang="zh-CN" altLang="en-US" dirty="0" smtClean="0"/>
              <a:t>才是目的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理解特征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在</a:t>
            </a:r>
            <a:r>
              <a:rPr lang="zh-CN" altLang="en-US" dirty="0" smtClean="0"/>
              <a:t>提取语言模型特征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从特征角度理解增强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面</a:t>
            </a:r>
            <a:r>
              <a:rPr lang="zh-CN" altLang="en-US" dirty="0"/>
              <a:t>临</a:t>
            </a:r>
            <a:r>
              <a:rPr lang="zh-CN" altLang="en-US" dirty="0" smtClean="0"/>
              <a:t>的挑战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</a:t>
            </a:r>
            <a:r>
              <a:rPr lang="zh-CN" altLang="en-US" dirty="0" smtClean="0"/>
              <a:t>何计算：</a:t>
            </a:r>
            <a:endParaRPr lang="zh-CN" altLang="en-US" dirty="0"/>
          </a:p>
        </p:txBody>
      </p:sp>
      <p:grpSp>
        <p:nvGrpSpPr>
          <p:cNvPr id="59" name="组合 58"/>
          <p:cNvGrpSpPr/>
          <p:nvPr/>
        </p:nvGrpSpPr>
        <p:grpSpPr>
          <a:xfrm>
            <a:off x="4799271" y="1934028"/>
            <a:ext cx="4085470" cy="3922096"/>
            <a:chOff x="3231040" y="1815268"/>
            <a:chExt cx="4911042" cy="4714654"/>
          </a:xfrm>
        </p:grpSpPr>
        <p:sp>
          <p:nvSpPr>
            <p:cNvPr id="60" name="Rectangle 122"/>
            <p:cNvSpPr/>
            <p:nvPr/>
          </p:nvSpPr>
          <p:spPr>
            <a:xfrm>
              <a:off x="6384051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69" name="Rectangle 123"/>
            <p:cNvSpPr/>
            <p:nvPr/>
          </p:nvSpPr>
          <p:spPr>
            <a:xfrm>
              <a:off x="5446953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70" name="Rectangle 124"/>
            <p:cNvSpPr/>
            <p:nvPr/>
          </p:nvSpPr>
          <p:spPr>
            <a:xfrm>
              <a:off x="4509855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71" name="Rectangle 125"/>
            <p:cNvSpPr/>
            <p:nvPr/>
          </p:nvSpPr>
          <p:spPr>
            <a:xfrm>
              <a:off x="3571975" y="4461321"/>
              <a:ext cx="436054" cy="140798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  <a:prstDash val="dash"/>
                </a:ln>
                <a:noFill/>
              </a:endParaRPr>
            </a:p>
          </p:txBody>
        </p:sp>
        <p:sp>
          <p:nvSpPr>
            <p:cNvPr id="72" name="Rectangle 133"/>
            <p:cNvSpPr/>
            <p:nvPr/>
          </p:nvSpPr>
          <p:spPr>
            <a:xfrm>
              <a:off x="3682281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134"/>
            <p:cNvSpPr/>
            <p:nvPr/>
          </p:nvSpPr>
          <p:spPr>
            <a:xfrm>
              <a:off x="4620293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135"/>
            <p:cNvSpPr/>
            <p:nvPr/>
          </p:nvSpPr>
          <p:spPr>
            <a:xfrm>
              <a:off x="5558305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136"/>
            <p:cNvSpPr/>
            <p:nvPr/>
          </p:nvSpPr>
          <p:spPr>
            <a:xfrm>
              <a:off x="6496317" y="5272690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Arrow Connector 137"/>
            <p:cNvCxnSpPr>
              <a:stCxn id="75" idx="1"/>
              <a:endCxn id="74" idx="3"/>
            </p:cNvCxnSpPr>
            <p:nvPr/>
          </p:nvCxnSpPr>
          <p:spPr>
            <a:xfrm flipH="1">
              <a:off x="5777246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138"/>
            <p:cNvCxnSpPr>
              <a:stCxn id="74" idx="1"/>
              <a:endCxn id="73" idx="3"/>
            </p:cNvCxnSpPr>
            <p:nvPr/>
          </p:nvCxnSpPr>
          <p:spPr>
            <a:xfrm flipH="1">
              <a:off x="4839234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139"/>
            <p:cNvCxnSpPr>
              <a:stCxn id="73" idx="1"/>
              <a:endCxn id="72" idx="3"/>
            </p:cNvCxnSpPr>
            <p:nvPr/>
          </p:nvCxnSpPr>
          <p:spPr>
            <a:xfrm flipH="1">
              <a:off x="3901222" y="5504510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140"/>
                <p:cNvSpPr txBox="1"/>
                <p:nvPr/>
              </p:nvSpPr>
              <p:spPr>
                <a:xfrm>
                  <a:off x="3561366" y="6037447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6" y="6037447"/>
                  <a:ext cx="460767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141"/>
                <p:cNvSpPr txBox="1"/>
                <p:nvPr/>
              </p:nvSpPr>
              <p:spPr>
                <a:xfrm>
                  <a:off x="4494055" y="6037447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055" y="6037447"/>
                  <a:ext cx="46609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142"/>
                <p:cNvSpPr txBox="1"/>
                <p:nvPr/>
              </p:nvSpPr>
              <p:spPr>
                <a:xfrm>
                  <a:off x="5434730" y="6037447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730" y="6037447"/>
                  <a:ext cx="4660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143"/>
            <p:cNvSpPr txBox="1"/>
            <p:nvPr/>
          </p:nvSpPr>
          <p:spPr>
            <a:xfrm>
              <a:off x="6209141" y="6044832"/>
              <a:ext cx="792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&lt;PAD&gt;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83" name="Straight Arrow Connector 144"/>
            <p:cNvCxnSpPr>
              <a:stCxn id="79" idx="0"/>
              <a:endCxn id="72" idx="2"/>
            </p:cNvCxnSpPr>
            <p:nvPr/>
          </p:nvCxnSpPr>
          <p:spPr>
            <a:xfrm flipV="1">
              <a:off x="3791750" y="5736330"/>
              <a:ext cx="2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145"/>
            <p:cNvCxnSpPr>
              <a:stCxn id="80" idx="0"/>
              <a:endCxn id="73" idx="2"/>
            </p:cNvCxnSpPr>
            <p:nvPr/>
          </p:nvCxnSpPr>
          <p:spPr>
            <a:xfrm flipV="1">
              <a:off x="4727100" y="5736330"/>
              <a:ext cx="2664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146"/>
            <p:cNvCxnSpPr>
              <a:stCxn id="81" idx="0"/>
              <a:endCxn id="74" idx="2"/>
            </p:cNvCxnSpPr>
            <p:nvPr/>
          </p:nvCxnSpPr>
          <p:spPr>
            <a:xfrm flipV="1">
              <a:off x="5667775" y="5736330"/>
              <a:ext cx="1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147"/>
            <p:cNvCxnSpPr>
              <a:stCxn id="82" idx="0"/>
              <a:endCxn id="75" idx="2"/>
            </p:cNvCxnSpPr>
            <p:nvPr/>
          </p:nvCxnSpPr>
          <p:spPr>
            <a:xfrm flipV="1">
              <a:off x="6605564" y="5736330"/>
              <a:ext cx="224" cy="308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148"/>
            <p:cNvSpPr/>
            <p:nvPr/>
          </p:nvSpPr>
          <p:spPr>
            <a:xfrm>
              <a:off x="7821899" y="4652626"/>
              <a:ext cx="320183" cy="312849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149"/>
            <p:cNvSpPr/>
            <p:nvPr/>
          </p:nvSpPr>
          <p:spPr>
            <a:xfrm>
              <a:off x="3682281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150"/>
            <p:cNvSpPr/>
            <p:nvPr/>
          </p:nvSpPr>
          <p:spPr>
            <a:xfrm>
              <a:off x="4620293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151"/>
            <p:cNvSpPr/>
            <p:nvPr/>
          </p:nvSpPr>
          <p:spPr>
            <a:xfrm>
              <a:off x="5558305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152"/>
            <p:cNvSpPr/>
            <p:nvPr/>
          </p:nvSpPr>
          <p:spPr>
            <a:xfrm>
              <a:off x="6496317" y="2524461"/>
              <a:ext cx="218941" cy="463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92" name="Straight Arrow Connector 154"/>
            <p:cNvCxnSpPr>
              <a:stCxn id="88" idx="0"/>
              <a:endCxn id="96" idx="2"/>
            </p:cNvCxnSpPr>
            <p:nvPr/>
          </p:nvCxnSpPr>
          <p:spPr>
            <a:xfrm flipH="1" flipV="1">
              <a:off x="3785840" y="2227925"/>
              <a:ext cx="5912" cy="296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155"/>
            <p:cNvCxnSpPr>
              <a:stCxn id="89" idx="0"/>
              <a:endCxn id="97" idx="2"/>
            </p:cNvCxnSpPr>
            <p:nvPr/>
          </p:nvCxnSpPr>
          <p:spPr>
            <a:xfrm flipH="1" flipV="1">
              <a:off x="4727933" y="2198335"/>
              <a:ext cx="1831" cy="326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156"/>
            <p:cNvCxnSpPr>
              <a:stCxn id="90" idx="0"/>
              <a:endCxn id="98" idx="2"/>
            </p:cNvCxnSpPr>
            <p:nvPr/>
          </p:nvCxnSpPr>
          <p:spPr>
            <a:xfrm flipH="1" flipV="1">
              <a:off x="5667612" y="2184600"/>
              <a:ext cx="164" cy="339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157"/>
            <p:cNvCxnSpPr>
              <a:stCxn id="91" idx="0"/>
              <a:endCxn id="99" idx="2"/>
            </p:cNvCxnSpPr>
            <p:nvPr/>
          </p:nvCxnSpPr>
          <p:spPr>
            <a:xfrm flipV="1">
              <a:off x="6605788" y="2187978"/>
              <a:ext cx="1420" cy="3364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158"/>
                <p:cNvSpPr txBox="1"/>
                <p:nvPr/>
              </p:nvSpPr>
              <p:spPr>
                <a:xfrm>
                  <a:off x="3231040" y="1858593"/>
                  <a:ext cx="1109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EOS</m:t>
                        </m:r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040" y="1858593"/>
                  <a:ext cx="110959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159"/>
                <p:cNvSpPr txBox="1"/>
                <p:nvPr/>
              </p:nvSpPr>
              <p:spPr>
                <a:xfrm>
                  <a:off x="4494055" y="1829003"/>
                  <a:ext cx="4677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055" y="1829003"/>
                  <a:ext cx="46775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160"/>
                <p:cNvSpPr txBox="1"/>
                <p:nvPr/>
              </p:nvSpPr>
              <p:spPr>
                <a:xfrm>
                  <a:off x="5433734" y="1815268"/>
                  <a:ext cx="4677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734" y="1815268"/>
                  <a:ext cx="46775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161"/>
                <p:cNvSpPr txBox="1"/>
                <p:nvPr/>
              </p:nvSpPr>
              <p:spPr>
                <a:xfrm>
                  <a:off x="6375991" y="1818646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991" y="1818646"/>
                  <a:ext cx="46243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162"/>
            <p:cNvCxnSpPr>
              <a:stCxn id="91" idx="1"/>
              <a:endCxn id="90" idx="3"/>
            </p:cNvCxnSpPr>
            <p:nvPr/>
          </p:nvCxnSpPr>
          <p:spPr>
            <a:xfrm flipH="1">
              <a:off x="5777246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63"/>
            <p:cNvCxnSpPr>
              <a:stCxn id="90" idx="1"/>
              <a:endCxn id="89" idx="3"/>
            </p:cNvCxnSpPr>
            <p:nvPr/>
          </p:nvCxnSpPr>
          <p:spPr>
            <a:xfrm flipH="1">
              <a:off x="4839234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64"/>
            <p:cNvCxnSpPr>
              <a:stCxn id="89" idx="1"/>
              <a:endCxn id="88" idx="3"/>
            </p:cNvCxnSpPr>
            <p:nvPr/>
          </p:nvCxnSpPr>
          <p:spPr>
            <a:xfrm flipH="1">
              <a:off x="3901222" y="2756281"/>
              <a:ext cx="7190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68"/>
            <p:cNvCxnSpPr>
              <a:stCxn id="87" idx="0"/>
              <a:endCxn id="91" idx="3"/>
            </p:cNvCxnSpPr>
            <p:nvPr/>
          </p:nvCxnSpPr>
          <p:spPr>
            <a:xfrm rot="16200000" flipV="1">
              <a:off x="6400453" y="3071087"/>
              <a:ext cx="1896345" cy="126673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肘形连接符 103"/>
            <p:cNvCxnSpPr/>
            <p:nvPr/>
          </p:nvCxnSpPr>
          <p:spPr>
            <a:xfrm flipV="1">
              <a:off x="3441469" y="4936900"/>
              <a:ext cx="4540522" cy="158349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肘形连接符 104"/>
            <p:cNvCxnSpPr/>
            <p:nvPr/>
          </p:nvCxnSpPr>
          <p:spPr>
            <a:xfrm rot="5400000">
              <a:off x="3041335" y="5893910"/>
              <a:ext cx="1044461" cy="227564"/>
            </a:xfrm>
            <a:prstGeom prst="bentConnector3">
              <a:avLst>
                <a:gd name="adj1" fmla="val 65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44"/>
            <p:cNvCxnSpPr/>
            <p:nvPr/>
          </p:nvCxnSpPr>
          <p:spPr>
            <a:xfrm flipV="1">
              <a:off x="3786205" y="2970966"/>
              <a:ext cx="2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45"/>
            <p:cNvCxnSpPr/>
            <p:nvPr/>
          </p:nvCxnSpPr>
          <p:spPr>
            <a:xfrm flipV="1">
              <a:off x="4721555" y="2970966"/>
              <a:ext cx="2664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46"/>
            <p:cNvCxnSpPr/>
            <p:nvPr/>
          </p:nvCxnSpPr>
          <p:spPr>
            <a:xfrm flipV="1">
              <a:off x="5662230" y="2970966"/>
              <a:ext cx="1" cy="30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47"/>
            <p:cNvCxnSpPr/>
            <p:nvPr/>
          </p:nvCxnSpPr>
          <p:spPr>
            <a:xfrm flipV="1">
              <a:off x="6600242" y="2970966"/>
              <a:ext cx="1" cy="304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40"/>
                <p:cNvSpPr txBox="1"/>
                <p:nvPr/>
              </p:nvSpPr>
              <p:spPr>
                <a:xfrm>
                  <a:off x="3564138" y="3305332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138" y="3305332"/>
                  <a:ext cx="4677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41"/>
                <p:cNvSpPr txBox="1"/>
                <p:nvPr/>
              </p:nvSpPr>
              <p:spPr>
                <a:xfrm>
                  <a:off x="4496827" y="3305332"/>
                  <a:ext cx="467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827" y="3305332"/>
                  <a:ext cx="4677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42"/>
                <p:cNvSpPr txBox="1"/>
                <p:nvPr/>
              </p:nvSpPr>
              <p:spPr>
                <a:xfrm>
                  <a:off x="5437502" y="3305332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7502" y="3305332"/>
                  <a:ext cx="46243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43"/>
            <p:cNvSpPr txBox="1"/>
            <p:nvPr/>
          </p:nvSpPr>
          <p:spPr>
            <a:xfrm>
              <a:off x="6211913" y="3312717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</a:rPr>
                <a:t>&lt;Go&gt;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Oval 148"/>
            <p:cNvSpPr/>
            <p:nvPr/>
          </p:nvSpPr>
          <p:spPr>
            <a:xfrm>
              <a:off x="5038677" y="3744934"/>
              <a:ext cx="320183" cy="3128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15" name="直接箭头连接符 114"/>
            <p:cNvCxnSpPr>
              <a:stCxn id="71" idx="0"/>
              <a:endCxn id="114" idx="4"/>
            </p:cNvCxnSpPr>
            <p:nvPr/>
          </p:nvCxnSpPr>
          <p:spPr>
            <a:xfrm flipV="1">
              <a:off x="3790002" y="4057783"/>
              <a:ext cx="1408767" cy="40353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>
              <a:stCxn id="70" idx="0"/>
            </p:cNvCxnSpPr>
            <p:nvPr/>
          </p:nvCxnSpPr>
          <p:spPr>
            <a:xfrm flipV="1">
              <a:off x="4727882" y="4044295"/>
              <a:ext cx="487122" cy="417026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>
              <a:stCxn id="69" idx="0"/>
              <a:endCxn id="114" idx="4"/>
            </p:cNvCxnSpPr>
            <p:nvPr/>
          </p:nvCxnSpPr>
          <p:spPr>
            <a:xfrm flipH="1" flipV="1">
              <a:off x="5198769" y="4057783"/>
              <a:ext cx="466211" cy="40353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>
              <a:stCxn id="60" idx="0"/>
              <a:endCxn id="114" idx="4"/>
            </p:cNvCxnSpPr>
            <p:nvPr/>
          </p:nvCxnSpPr>
          <p:spPr>
            <a:xfrm flipH="1" flipV="1">
              <a:off x="5198769" y="4057783"/>
              <a:ext cx="1403309" cy="403538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>
              <a:stCxn id="114" idx="0"/>
            </p:cNvCxnSpPr>
            <p:nvPr/>
          </p:nvCxnSpPr>
          <p:spPr>
            <a:xfrm flipH="1" flipV="1">
              <a:off x="3791752" y="2988101"/>
              <a:ext cx="1407017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>
              <a:stCxn id="114" idx="0"/>
            </p:cNvCxnSpPr>
            <p:nvPr/>
          </p:nvCxnSpPr>
          <p:spPr>
            <a:xfrm flipH="1" flipV="1">
              <a:off x="4729764" y="2988101"/>
              <a:ext cx="469005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/>
            <p:cNvCxnSpPr>
              <a:stCxn id="114" idx="0"/>
            </p:cNvCxnSpPr>
            <p:nvPr/>
          </p:nvCxnSpPr>
          <p:spPr>
            <a:xfrm flipV="1">
              <a:off x="5198769" y="2988101"/>
              <a:ext cx="469007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/>
            <p:cNvCxnSpPr>
              <a:stCxn id="114" idx="0"/>
            </p:cNvCxnSpPr>
            <p:nvPr/>
          </p:nvCxnSpPr>
          <p:spPr>
            <a:xfrm flipV="1">
              <a:off x="5198769" y="2988101"/>
              <a:ext cx="1407019" cy="7568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6"/>
            <p:cNvSpPr/>
            <p:nvPr/>
          </p:nvSpPr>
          <p:spPr>
            <a:xfrm>
              <a:off x="3682281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Rectangle 127"/>
            <p:cNvSpPr/>
            <p:nvPr/>
          </p:nvSpPr>
          <p:spPr>
            <a:xfrm>
              <a:off x="4620293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Rectangle 128"/>
            <p:cNvSpPr/>
            <p:nvPr/>
          </p:nvSpPr>
          <p:spPr>
            <a:xfrm>
              <a:off x="5558305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Rectangle 129"/>
            <p:cNvSpPr/>
            <p:nvPr/>
          </p:nvSpPr>
          <p:spPr>
            <a:xfrm>
              <a:off x="6496317" y="4577231"/>
              <a:ext cx="218941" cy="4636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7" name="Straight Arrow Connector 130"/>
            <p:cNvCxnSpPr>
              <a:stCxn id="123" idx="3"/>
              <a:endCxn id="124" idx="1"/>
            </p:cNvCxnSpPr>
            <p:nvPr/>
          </p:nvCxnSpPr>
          <p:spPr>
            <a:xfrm>
              <a:off x="3901222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31"/>
            <p:cNvCxnSpPr>
              <a:stCxn id="124" idx="3"/>
              <a:endCxn id="125" idx="1"/>
            </p:cNvCxnSpPr>
            <p:nvPr/>
          </p:nvCxnSpPr>
          <p:spPr>
            <a:xfrm>
              <a:off x="4839234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32"/>
            <p:cNvCxnSpPr>
              <a:stCxn id="125" idx="3"/>
              <a:endCxn id="126" idx="1"/>
            </p:cNvCxnSpPr>
            <p:nvPr/>
          </p:nvCxnSpPr>
          <p:spPr>
            <a:xfrm>
              <a:off x="5777246" y="4809051"/>
              <a:ext cx="7190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Elbow Connector 170"/>
            <p:cNvCxnSpPr>
              <a:stCxn id="126" idx="3"/>
            </p:cNvCxnSpPr>
            <p:nvPr/>
          </p:nvCxnSpPr>
          <p:spPr>
            <a:xfrm>
              <a:off x="6715258" y="4809051"/>
              <a:ext cx="11066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2060701" y="2236931"/>
            <a:ext cx="3067050" cy="2354336"/>
            <a:chOff x="2060701" y="2236931"/>
            <a:chExt cx="3067050" cy="2354336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60701" y="2236931"/>
              <a:ext cx="3067050" cy="981075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13"/>
            <a:srcRect t="3993" r="10996" b="2897"/>
            <a:stretch/>
          </p:blipFill>
          <p:spPr>
            <a:xfrm>
              <a:off x="2238823" y="3198886"/>
              <a:ext cx="2704369" cy="1392381"/>
            </a:xfrm>
            <a:prstGeom prst="rect">
              <a:avLst/>
            </a:prstGeom>
          </p:spPr>
        </p:pic>
      </p:grpSp>
      <p:sp>
        <p:nvSpPr>
          <p:cNvPr id="54" name="矩形 53"/>
          <p:cNvSpPr/>
          <p:nvPr/>
        </p:nvSpPr>
        <p:spPr>
          <a:xfrm>
            <a:off x="628649" y="4131504"/>
            <a:ext cx="1819363" cy="56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MLP</a:t>
            </a:r>
            <a:r>
              <a:rPr lang="zh-CN" altLang="en-US" dirty="0" smtClean="0"/>
              <a:t>计算权重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：回归任务</a:t>
            </a:r>
            <a:endParaRPr lang="zh-CN" altLang="en-US" dirty="0"/>
          </a:p>
        </p:txBody>
      </p:sp>
      <p:sp>
        <p:nvSpPr>
          <p:cNvPr id="131" name="矩形 130"/>
          <p:cNvSpPr/>
          <p:nvPr/>
        </p:nvSpPr>
        <p:spPr>
          <a:xfrm>
            <a:off x="628648" y="3283212"/>
            <a:ext cx="1819363" cy="56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权重归一化</a:t>
            </a:r>
            <a:endParaRPr lang="zh-CN" altLang="en-US" dirty="0"/>
          </a:p>
        </p:txBody>
      </p:sp>
      <p:sp>
        <p:nvSpPr>
          <p:cNvPr id="132" name="矩形 131"/>
          <p:cNvSpPr/>
          <p:nvPr/>
        </p:nvSpPr>
        <p:spPr>
          <a:xfrm>
            <a:off x="628648" y="2434919"/>
            <a:ext cx="1819363" cy="56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加权求和</a:t>
            </a:r>
            <a:endParaRPr lang="zh-CN" altLang="en-US" dirty="0"/>
          </a:p>
        </p:txBody>
      </p:sp>
      <p:sp>
        <p:nvSpPr>
          <p:cNvPr id="133" name="矩形 132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31" grpId="0" animBg="1"/>
      <p:bldP spid="1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Localized 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这是一</a:t>
            </a:r>
            <a:r>
              <a:rPr lang="zh-CN" altLang="en-US" dirty="0" smtClean="0"/>
              <a:t>种思想：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相近词语的对齐可能是相关的；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Localized 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这是一种思想：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相近词语的对齐可能是相关的；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一</a:t>
            </a:r>
            <a:r>
              <a:rPr lang="zh-CN" altLang="en-US" dirty="0"/>
              <a:t>种实</a:t>
            </a:r>
            <a:r>
              <a:rPr lang="zh-CN" altLang="en-US" dirty="0" smtClean="0"/>
              <a:t>现：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计算权重的时候增加前一个词的对齐权重向量；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Localized attention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这是一种思想：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相近词语的对齐可能是相关的；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一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种实现：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计算权重的时候增加前一个词的对齐权重向量；</a:t>
            </a:r>
          </a:p>
          <a:p>
            <a:r>
              <a:rPr lang="zh-CN" altLang="en-US" dirty="0" smtClean="0"/>
              <a:t>更</a:t>
            </a:r>
            <a:r>
              <a:rPr lang="zh-CN" altLang="en-US" dirty="0"/>
              <a:t>好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，更好的词本身特征；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0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词本身特征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引入词本身特征；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Attention</a:t>
            </a:r>
            <a:endParaRPr lang="en-US" altLang="zh-CN" dirty="0"/>
          </a:p>
          <a:p>
            <a:pPr lvl="1"/>
            <a:r>
              <a:rPr lang="zh-CN" altLang="en-US" dirty="0" smtClean="0"/>
              <a:t>直接输入目标词向</a:t>
            </a:r>
            <a:r>
              <a:rPr lang="zh-CN" altLang="en-US" dirty="0" smtClean="0"/>
              <a:t>量</a:t>
            </a:r>
            <a:endParaRPr lang="en-US" altLang="zh-CN" dirty="0" smtClean="0"/>
          </a:p>
          <a:p>
            <a:pPr lvl="1"/>
            <a:r>
              <a:rPr lang="en-US" altLang="zh-CN" dirty="0"/>
              <a:t>……</a:t>
            </a:r>
            <a:endParaRPr lang="en-US" altLang="zh-CN" dirty="0" smtClean="0"/>
          </a:p>
          <a:p>
            <a:r>
              <a:rPr lang="zh-CN" altLang="en-US" dirty="0"/>
              <a:t>更</a:t>
            </a:r>
            <a:r>
              <a:rPr lang="zh-CN" altLang="en-US" dirty="0" smtClean="0"/>
              <a:t>好的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Localized attention</a:t>
            </a:r>
          </a:p>
          <a:p>
            <a:pPr lvl="1"/>
            <a:r>
              <a:rPr lang="en-US" altLang="zh-CN" dirty="0" smtClean="0"/>
              <a:t>Bidirectional </a:t>
            </a:r>
            <a:r>
              <a:rPr lang="en-US" altLang="zh-CN" dirty="0" smtClean="0"/>
              <a:t>attention</a:t>
            </a:r>
          </a:p>
          <a:p>
            <a:pPr lvl="1"/>
            <a:r>
              <a:rPr lang="en-US" altLang="zh-CN" dirty="0"/>
              <a:t>……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665837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目标词特征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0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LSTM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Seq2Seq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输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入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新特征（如拼音、词性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）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Bi-direction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Attention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Localized attention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解码时引入</a:t>
            </a:r>
            <a:r>
              <a:rPr lang="en-US" altLang="zh-CN" dirty="0" smtClean="0"/>
              <a:t>N-gram</a:t>
            </a:r>
            <a:r>
              <a:rPr lang="zh-CN" altLang="en-US" dirty="0" smtClean="0"/>
              <a:t>语言模型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损失函数使用最小风险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损失函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数针对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attention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进行处罚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……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8650" y="4101220"/>
            <a:ext cx="7886700" cy="49794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引入外部资源：另一种语言模型特征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5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解码端引入</a:t>
            </a:r>
            <a:r>
              <a:rPr lang="en-US" altLang="zh-CN" dirty="0" smtClean="0"/>
              <a:t>N-gram</a:t>
            </a:r>
            <a:r>
              <a:rPr lang="zh-CN" altLang="en-US" dirty="0" smtClean="0"/>
              <a:t>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解</a:t>
            </a:r>
            <a:r>
              <a:rPr lang="zh-CN" altLang="en-US" dirty="0" smtClean="0"/>
              <a:t>码目标词语在词表中分布：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考</a:t>
            </a:r>
            <a:r>
              <a:rPr lang="zh-CN" altLang="en-US" dirty="0" smtClean="0"/>
              <a:t>虑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框</a:t>
            </a:r>
            <a:r>
              <a:rPr lang="zh-CN" altLang="en-US" dirty="0" smtClean="0"/>
              <a:t>架给出的分布；</a:t>
            </a:r>
            <a:endParaRPr lang="en-US" altLang="zh-CN" dirty="0" smtClean="0"/>
          </a:p>
        </p:txBody>
      </p:sp>
      <p:sp>
        <p:nvSpPr>
          <p:cNvPr id="68" name="矩形 67"/>
          <p:cNvSpPr/>
          <p:nvPr/>
        </p:nvSpPr>
        <p:spPr>
          <a:xfrm>
            <a:off x="628650" y="1265176"/>
            <a:ext cx="2277512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另一</a:t>
            </a:r>
            <a:r>
              <a:rPr lang="zh-CN" altLang="en-US" dirty="0" smtClean="0"/>
              <a:t>种语言模型特征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解码端引入</a:t>
            </a:r>
            <a:r>
              <a:rPr lang="en-US" altLang="zh-CN" dirty="0" smtClean="0"/>
              <a:t>N-gram</a:t>
            </a:r>
            <a:r>
              <a:rPr lang="zh-CN" altLang="en-US" dirty="0" smtClean="0"/>
              <a:t>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解</a:t>
            </a:r>
            <a:r>
              <a:rPr lang="zh-CN" altLang="en-US" dirty="0" smtClean="0"/>
              <a:t>码计算目标词语在词表中分布：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考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虑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Seq2Seq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框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架给出的分布；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/>
              <a:t>此</a:t>
            </a:r>
            <a:r>
              <a:rPr lang="zh-CN" altLang="en-US" dirty="0" smtClean="0"/>
              <a:t>外还考虑</a:t>
            </a:r>
            <a:r>
              <a:rPr lang="zh-CN" altLang="en-US" dirty="0"/>
              <a:t>新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N-gram</a:t>
            </a:r>
            <a:r>
              <a:rPr lang="zh-CN" altLang="en-US" dirty="0" smtClean="0"/>
              <a:t>给出的分布（基于已解码出的词语）；</a:t>
            </a:r>
          </a:p>
        </p:txBody>
      </p:sp>
      <p:sp>
        <p:nvSpPr>
          <p:cNvPr id="68" name="矩形 67"/>
          <p:cNvSpPr/>
          <p:nvPr/>
        </p:nvSpPr>
        <p:spPr>
          <a:xfrm>
            <a:off x="628650" y="1265176"/>
            <a:ext cx="2277512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另一</a:t>
            </a:r>
            <a:r>
              <a:rPr lang="zh-CN" altLang="en-US" dirty="0" smtClean="0"/>
              <a:t>种语言模型特征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另一种语言模型特征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</a:t>
            </a:r>
            <a:r>
              <a:rPr lang="zh-CN" altLang="en-US" dirty="0" smtClean="0"/>
              <a:t>是一类思路：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</a:t>
            </a:r>
            <a:r>
              <a:rPr lang="zh-CN" altLang="en-US" dirty="0" smtClean="0"/>
              <a:t>种分布的融合，共同给出目标词在词表中的分布</a:t>
            </a:r>
            <a:r>
              <a:rPr lang="zh-CN" altLang="en-US" dirty="0"/>
              <a:t>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Seq2Seq</a:t>
            </a:r>
            <a:r>
              <a:rPr lang="zh-CN" altLang="en-US" dirty="0" smtClean="0"/>
              <a:t>框</a:t>
            </a:r>
            <a:r>
              <a:rPr lang="zh-CN" altLang="en-US" dirty="0" smtClean="0"/>
              <a:t>架仅仅是提供一种分布，即在概念上放</a:t>
            </a:r>
            <a:r>
              <a:rPr lang="zh-CN" altLang="en-US" dirty="0" smtClean="0"/>
              <a:t>弃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框</a:t>
            </a:r>
            <a:r>
              <a:rPr lang="zh-CN" altLang="en-US" dirty="0" smtClean="0"/>
              <a:t>架本身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/>
              <a:t>利用新的外部资源（如单语数据）；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68" name="矩形 67"/>
          <p:cNvSpPr/>
          <p:nvPr/>
        </p:nvSpPr>
        <p:spPr>
          <a:xfrm>
            <a:off x="628650" y="1265176"/>
            <a:ext cx="2277512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另一</a:t>
            </a:r>
            <a:r>
              <a:rPr lang="zh-CN" altLang="en-US" dirty="0" smtClean="0"/>
              <a:t>种语言模型特征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LSTM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Seq2Seq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输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入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新特征（如拼音、词性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）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Bi-direction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Attention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Localized attention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解码时引入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N-gram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语言模型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损失函数使用最小风险</a:t>
            </a:r>
            <a:endParaRPr lang="en-US" altLang="zh-CN" dirty="0" smtClean="0"/>
          </a:p>
          <a:p>
            <a:r>
              <a:rPr lang="zh-CN" altLang="en-US" dirty="0"/>
              <a:t>损失函</a:t>
            </a:r>
            <a:r>
              <a:rPr lang="zh-CN" altLang="en-US" dirty="0" smtClean="0"/>
              <a:t>数针对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进行处罚</a:t>
            </a:r>
            <a:endParaRPr lang="en-US" altLang="zh-CN" dirty="0" smtClean="0"/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……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8650" y="4581053"/>
            <a:ext cx="7886700" cy="100493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00B050"/>
                </a:solidFill>
              </a:rPr>
              <a:t>“增强学习”：优化目标函数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理解特征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提取语言模型特征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从特征角度理解增强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版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4.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面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临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的挑战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4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优化目标函数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目前为</a:t>
            </a:r>
            <a:r>
              <a:rPr lang="zh-CN" altLang="en-US" dirty="0" smtClean="0"/>
              <a:t>止，模型均使用交叉熵作为损失函数；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788625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优化目标函数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优化目标函数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目前为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止，模型均使用交叉熵作为损失函数；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/>
              <a:t>优</a:t>
            </a:r>
            <a:r>
              <a:rPr lang="zh-CN" altLang="en-US" dirty="0" smtClean="0"/>
              <a:t>化目标函数，使用最小风险损失函数；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788625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优化目标函数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9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优化目标函数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目前为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止，模型均使用交叉熵作为损失函数；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优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化目标函数，使用最小风险损失函数；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对特定特征进行惩罚：从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中对齐向量中提取特征进</a:t>
            </a:r>
            <a:r>
              <a:rPr lang="zh-CN" altLang="en-US" dirty="0"/>
              <a:t>行惩</a:t>
            </a:r>
            <a:r>
              <a:rPr lang="zh-CN" altLang="en-US" dirty="0" smtClean="0"/>
              <a:t>罚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1265176"/>
            <a:ext cx="1788625" cy="42551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优化目标函数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理解特征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Seq2Seq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提取语言模型特征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从特征角度理解增强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版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Seq2Seq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zh-CN" dirty="0" smtClean="0"/>
              <a:t>4.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面</a:t>
            </a:r>
            <a:r>
              <a:rPr lang="zh-CN" altLang="en-US" dirty="0"/>
              <a:t>临</a:t>
            </a:r>
            <a:r>
              <a:rPr lang="zh-CN" altLang="en-US" dirty="0" smtClean="0"/>
              <a:t>的挑战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面</a:t>
            </a:r>
            <a:r>
              <a:rPr lang="zh-CN" altLang="en-US" dirty="0"/>
              <a:t>临的挑</a:t>
            </a:r>
            <a:r>
              <a:rPr lang="zh-CN" altLang="en-US" dirty="0" smtClean="0"/>
              <a:t>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OOV</a:t>
            </a:r>
            <a:r>
              <a:rPr lang="zh-CN" altLang="en-US" dirty="0" smtClean="0"/>
              <a:t>问题：</a:t>
            </a:r>
            <a:endParaRPr lang="en-US" altLang="zh-CN" dirty="0" smtClean="0"/>
          </a:p>
          <a:p>
            <a:pPr lvl="1"/>
            <a:r>
              <a:rPr lang="zh-CN" altLang="en-US" dirty="0"/>
              <a:t>基</a:t>
            </a:r>
            <a:r>
              <a:rPr lang="zh-CN" altLang="en-US" dirty="0" smtClean="0"/>
              <a:t>于词表解码</a:t>
            </a:r>
            <a:endParaRPr lang="en-US" altLang="zh-CN" dirty="0" smtClean="0"/>
          </a:p>
          <a:p>
            <a:pPr lvl="1"/>
            <a:r>
              <a:rPr lang="zh-CN" altLang="en-US" dirty="0"/>
              <a:t>目标词不在词表</a:t>
            </a:r>
            <a:r>
              <a:rPr lang="zh-CN" altLang="en-US" dirty="0" smtClean="0"/>
              <a:t>中</a:t>
            </a:r>
            <a:endParaRPr lang="en-US" altLang="zh-CN" dirty="0" smtClean="0"/>
          </a:p>
          <a:p>
            <a:pPr lvl="1"/>
            <a:r>
              <a:rPr lang="zh-CN" altLang="en-US" dirty="0"/>
              <a:t>词</a:t>
            </a:r>
            <a:r>
              <a:rPr lang="zh-CN" altLang="en-US" dirty="0" smtClean="0"/>
              <a:t>表太大，运算速度降低</a:t>
            </a:r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面</a:t>
            </a:r>
            <a:r>
              <a:rPr lang="zh-CN" altLang="en-US" dirty="0"/>
              <a:t>临的挑</a:t>
            </a:r>
            <a:r>
              <a:rPr lang="zh-CN" altLang="en-US" dirty="0" smtClean="0"/>
              <a:t>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OOV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问题：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于词表解码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目标词不在词表中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词表太大，运算速度降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低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漏译：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判断解码何时完成</a:t>
            </a:r>
            <a:endParaRPr lang="en-US" altLang="zh-CN" dirty="0" smtClean="0"/>
          </a:p>
          <a:p>
            <a:pPr lvl="1"/>
            <a:r>
              <a:rPr lang="zh-CN" altLang="en-US" dirty="0"/>
              <a:t>目</a:t>
            </a:r>
            <a:r>
              <a:rPr lang="zh-CN" altLang="en-US" dirty="0" smtClean="0"/>
              <a:t>前，生成特</a:t>
            </a:r>
            <a:r>
              <a:rPr lang="zh-CN" altLang="en-US" dirty="0"/>
              <a:t>殊字</a:t>
            </a:r>
            <a:r>
              <a:rPr lang="zh-CN" altLang="en-US" dirty="0" smtClean="0"/>
              <a:t>符即意味着解码完成</a:t>
            </a:r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3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面</a:t>
            </a:r>
            <a:r>
              <a:rPr lang="zh-CN" altLang="en-US" dirty="0"/>
              <a:t>临的挑</a:t>
            </a:r>
            <a:r>
              <a:rPr lang="zh-CN" altLang="en-US" dirty="0" smtClean="0"/>
              <a:t>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OOV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问题：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于词表解码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目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标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词不在词表中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词表太大，运算速度降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低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漏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译：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判断解码何时完成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目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前，生成特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殊字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符即意味着解码完成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/>
              <a:t>单语语料的利用：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何用充足的语料来帮助特定的任务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2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理解特征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在</a:t>
            </a:r>
            <a:r>
              <a:rPr lang="zh-CN" altLang="en-US" dirty="0" smtClean="0"/>
              <a:t>提取语言模型特征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从特征角度理解增强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面</a:t>
            </a:r>
            <a:r>
              <a:rPr lang="zh-CN" altLang="en-US" dirty="0"/>
              <a:t>临</a:t>
            </a:r>
            <a:r>
              <a:rPr lang="zh-CN" altLang="en-US" dirty="0" smtClean="0"/>
              <a:t>的挑战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5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</a:t>
            </a:r>
            <a:r>
              <a:rPr lang="zh-CN" altLang="en-US" dirty="0" smtClean="0"/>
              <a:t>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两个角度：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从语言模型角度来看</a:t>
            </a:r>
            <a:r>
              <a:rPr lang="zh-CN" altLang="en-US" dirty="0" smtClean="0"/>
              <a:t>待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从特征角度来看待增强</a:t>
            </a:r>
            <a:r>
              <a:rPr lang="zh-CN" altLang="en-US" dirty="0" smtClean="0"/>
              <a:t>版</a:t>
            </a:r>
            <a:r>
              <a:rPr lang="en-US" altLang="zh-CN" dirty="0" smtClean="0"/>
              <a:t>Seq2Seq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/>
              <a:t>一幅画面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在今天，如何做特征提</a:t>
            </a:r>
            <a:r>
              <a:rPr lang="zh-CN" altLang="en-US" dirty="0" smtClean="0"/>
              <a:t>取：通过设计结构来引入特征，特征是自动学习的向量；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半自动的</a:t>
            </a:r>
            <a:r>
              <a:rPr lang="en-US" altLang="zh-CN" dirty="0" smtClean="0"/>
              <a:t>human engineering</a:t>
            </a:r>
            <a:r>
              <a:rPr lang="zh-CN" altLang="en-US" dirty="0"/>
              <a:t>；</a:t>
            </a:r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09" y="844135"/>
            <a:ext cx="3771209" cy="5279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矩形 3"/>
          <p:cNvSpPr/>
          <p:nvPr/>
        </p:nvSpPr>
        <p:spPr>
          <a:xfrm>
            <a:off x="2125521" y="442016"/>
            <a:ext cx="5314384" cy="60839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52862" y="3068481"/>
            <a:ext cx="26597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 smtClean="0">
                <a:ln/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感谢聆听</a:t>
            </a:r>
            <a:endParaRPr lang="zh-CN" altLang="en-US" sz="4800" b="1" dirty="0">
              <a:ln/>
              <a:solidFill>
                <a:srgbClr val="00B05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7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特征是什么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机器学习：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2" y="2326262"/>
            <a:ext cx="7593475" cy="3350063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特征是什么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特</a:t>
            </a:r>
            <a:r>
              <a:rPr lang="zh-CN" altLang="en-US" dirty="0"/>
              <a:t>征</a:t>
            </a:r>
            <a:r>
              <a:rPr lang="zh-CN" altLang="en-US" dirty="0" smtClean="0"/>
              <a:t>是原始数据的数字化表示；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"/>
          <a:stretch/>
        </p:blipFill>
        <p:spPr>
          <a:xfrm>
            <a:off x="1204111" y="2453849"/>
            <a:ext cx="6735778" cy="3829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"/>
          <a:stretch/>
        </p:blipFill>
        <p:spPr>
          <a:xfrm>
            <a:off x="382498" y="2453849"/>
            <a:ext cx="8379004" cy="3974111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4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特征是干什么的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代表</a:t>
            </a:r>
            <a:r>
              <a:rPr lang="zh-CN" altLang="en-US" dirty="0" smtClean="0"/>
              <a:t>原始数据；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特征是干什么的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代表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原始数据；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dirty="0" smtClean="0"/>
              <a:t>服务于计算任务：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2879418"/>
            <a:ext cx="2219325" cy="89535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FC6B-F11F-4359-B6AB-40454D5041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8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</TotalTime>
  <Words>2652</Words>
  <Application>Microsoft Office PowerPoint</Application>
  <PresentationFormat>全屏显示(4:3)</PresentationFormat>
  <Paragraphs>465</Paragraphs>
  <Slides>59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6" baseType="lpstr">
      <vt:lpstr>黑体</vt:lpstr>
      <vt:lpstr>宋体</vt:lpstr>
      <vt:lpstr>Arial</vt:lpstr>
      <vt:lpstr>Calibri</vt:lpstr>
      <vt:lpstr>Calibri Light</vt:lpstr>
      <vt:lpstr>Cambria Math</vt:lpstr>
      <vt:lpstr>Office 主题</vt:lpstr>
      <vt:lpstr>Seq2Seq Learning: A Feature’s Perspective</vt:lpstr>
      <vt:lpstr>目标</vt:lpstr>
      <vt:lpstr>蓝图</vt:lpstr>
      <vt:lpstr>内容</vt:lpstr>
      <vt:lpstr>内容</vt:lpstr>
      <vt:lpstr>特征是什么</vt:lpstr>
      <vt:lpstr>特征是什么</vt:lpstr>
      <vt:lpstr>特征是干什么的</vt:lpstr>
      <vt:lpstr>特征是干什么的</vt:lpstr>
      <vt:lpstr>特征怎么得到</vt:lpstr>
      <vt:lpstr>特征怎么得到</vt:lpstr>
      <vt:lpstr>内容</vt:lpstr>
      <vt:lpstr>语言模型</vt:lpstr>
      <vt:lpstr>语言模型</vt:lpstr>
      <vt:lpstr>NN语言模型</vt:lpstr>
      <vt:lpstr>NN语言模型</vt:lpstr>
      <vt:lpstr>NN语言模型</vt:lpstr>
      <vt:lpstr>NN语言模型</vt:lpstr>
      <vt:lpstr>NN语言模型</vt:lpstr>
      <vt:lpstr>NN语言模型</vt:lpstr>
      <vt:lpstr>NN语言模型</vt:lpstr>
      <vt:lpstr>NN语言模型</vt:lpstr>
      <vt:lpstr>NN语言模型</vt:lpstr>
      <vt:lpstr>NN语言模型</vt:lpstr>
      <vt:lpstr>内容</vt:lpstr>
      <vt:lpstr>增强版Seq2Seq</vt:lpstr>
      <vt:lpstr>增强版Seq2Seq</vt:lpstr>
      <vt:lpstr>增强版Seq2Seq</vt:lpstr>
      <vt:lpstr>增强版Seq2Seq</vt:lpstr>
      <vt:lpstr>增强版Seq2Seq</vt:lpstr>
      <vt:lpstr>LSTM Seq2Seq</vt:lpstr>
      <vt:lpstr>输入新特征</vt:lpstr>
      <vt:lpstr>Bi-direction</vt:lpstr>
      <vt:lpstr>更好的语言模型特征</vt:lpstr>
      <vt:lpstr>增强版Seq2Seq</vt:lpstr>
      <vt:lpstr>Attention</vt:lpstr>
      <vt:lpstr>Attention</vt:lpstr>
      <vt:lpstr>Attention</vt:lpstr>
      <vt:lpstr>Attention</vt:lpstr>
      <vt:lpstr>Attention</vt:lpstr>
      <vt:lpstr>Localized attention</vt:lpstr>
      <vt:lpstr>Localized attention</vt:lpstr>
      <vt:lpstr>Localized attention</vt:lpstr>
      <vt:lpstr>词本身特征</vt:lpstr>
      <vt:lpstr>增强版Seq2Seq</vt:lpstr>
      <vt:lpstr>解码端引入N-gram模型</vt:lpstr>
      <vt:lpstr>解码端引入N-gram模型</vt:lpstr>
      <vt:lpstr>另一种语言模型特征</vt:lpstr>
      <vt:lpstr>增强版Seq2Seq</vt:lpstr>
      <vt:lpstr>优化目标函数</vt:lpstr>
      <vt:lpstr>优化目标函数</vt:lpstr>
      <vt:lpstr>优化目标函数</vt:lpstr>
      <vt:lpstr>内容</vt:lpstr>
      <vt:lpstr> Seq2Seq面临的挑战</vt:lpstr>
      <vt:lpstr> Seq2Seq面临的挑战</vt:lpstr>
      <vt:lpstr> Seq2Seq面临的挑战</vt:lpstr>
      <vt:lpstr>内容</vt:lpstr>
      <vt:lpstr>目标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xujun</dc:creator>
  <cp:lastModifiedBy>xujun</cp:lastModifiedBy>
  <cp:revision>49</cp:revision>
  <dcterms:created xsi:type="dcterms:W3CDTF">2016-06-20T14:28:52Z</dcterms:created>
  <dcterms:modified xsi:type="dcterms:W3CDTF">2016-06-22T05:17:16Z</dcterms:modified>
</cp:coreProperties>
</file>